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8" r:id="rId3"/>
    <p:sldId id="259" r:id="rId4"/>
    <p:sldId id="260" r:id="rId5"/>
    <p:sldId id="261" r:id="rId6"/>
    <p:sldId id="262" r:id="rId7"/>
    <p:sldId id="263" r:id="rId8"/>
    <p:sldId id="264" r:id="rId9"/>
    <p:sldId id="265" r:id="rId10"/>
    <p:sldId id="266" r:id="rId11"/>
    <p:sldId id="267" r:id="rId12"/>
    <p:sldId id="25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30B625-1CDD-473E-AD29-3E04719DF3CF}" type="datetimeFigureOut">
              <a:rPr lang="ru-RU" smtClean="0"/>
              <a:t>14.03.2022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480ACA-348D-4403-9D61-E2513D792B79}" type="slidenum">
              <a:rPr lang="ru-RU" smtClean="0"/>
              <a:t>‹#›</a:t>
            </a:fld>
            <a:endParaRPr lang="ru-RU"/>
          </a:p>
        </p:txBody>
      </p:sp>
    </p:spTree>
    <p:extLst>
      <p:ext uri="{BB962C8B-B14F-4D97-AF65-F5344CB8AC3E}">
        <p14:creationId xmlns:p14="http://schemas.microsoft.com/office/powerpoint/2010/main" val="2385512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4480ACA-348D-4403-9D61-E2513D792B79}" type="slidenum">
              <a:rPr lang="ru-RU" smtClean="0"/>
              <a:t>3</a:t>
            </a:fld>
            <a:endParaRPr lang="ru-RU"/>
          </a:p>
        </p:txBody>
      </p:sp>
    </p:spTree>
    <p:extLst>
      <p:ext uri="{BB962C8B-B14F-4D97-AF65-F5344CB8AC3E}">
        <p14:creationId xmlns:p14="http://schemas.microsoft.com/office/powerpoint/2010/main" val="2917974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0A3FB544-6F00-4C2E-8737-90F760A2D859}" type="datetimeFigureOut">
              <a:rPr lang="ru-RU" smtClean="0"/>
              <a:t>14.03.2022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5A73558-CA2F-47A6-BABB-B3E17FB99190}" type="slidenum">
              <a:rPr lang="ru-RU" smtClean="0"/>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3FB544-6F00-4C2E-8737-90F760A2D859}" type="datetimeFigureOut">
              <a:rPr lang="ru-RU" smtClean="0"/>
              <a:t>14.03.2022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A73558-CA2F-47A6-BABB-B3E17FB9919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3FB544-6F00-4C2E-8737-90F760A2D859}" type="datetimeFigureOut">
              <a:rPr lang="ru-RU" smtClean="0"/>
              <a:t>14.03.2022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A73558-CA2F-47A6-BABB-B3E17FB9919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0A3FB544-6F00-4C2E-8737-90F760A2D859}" type="datetimeFigureOut">
              <a:rPr lang="ru-RU" smtClean="0"/>
              <a:t>14.03.2022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5A73558-CA2F-47A6-BABB-B3E17FB99190}" type="slidenum">
              <a:rPr lang="ru-RU" smtClean="0"/>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0A3FB544-6F00-4C2E-8737-90F760A2D859}" type="datetimeFigureOut">
              <a:rPr lang="ru-RU" smtClean="0"/>
              <a:t>14.03.2022</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5A73558-CA2F-47A6-BABB-B3E17FB9919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A3FB544-6F00-4C2E-8737-90F760A2D859}" type="datetimeFigureOut">
              <a:rPr lang="ru-RU" smtClean="0"/>
              <a:t>14.03.2022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A73558-CA2F-47A6-BABB-B3E17FB99190}" type="slidenum">
              <a:rPr lang="ru-RU" smtClean="0"/>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0A3FB544-6F00-4C2E-8737-90F760A2D859}" type="datetimeFigureOut">
              <a:rPr lang="ru-RU" smtClean="0"/>
              <a:t>14.03.2022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5A73558-CA2F-47A6-BABB-B3E17FB99190}" type="slidenum">
              <a:rPr lang="ru-RU" smtClean="0"/>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A3FB544-6F00-4C2E-8737-90F760A2D859}" type="datetimeFigureOut">
              <a:rPr lang="ru-RU" smtClean="0"/>
              <a:t>14.03.2022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5A73558-CA2F-47A6-BABB-B3E17FB9919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3FB544-6F00-4C2E-8737-90F760A2D859}" type="datetimeFigureOut">
              <a:rPr lang="ru-RU" smtClean="0"/>
              <a:t>14.03.2022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5A73558-CA2F-47A6-BABB-B3E17FB9919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A3FB544-6F00-4C2E-8737-90F760A2D859}" type="datetimeFigureOut">
              <a:rPr lang="ru-RU" smtClean="0"/>
              <a:t>14.03.2022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5A73558-CA2F-47A6-BABB-B3E17FB99190}" type="slidenum">
              <a:rPr lang="ru-RU" smtClean="0"/>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0A3FB544-6F00-4C2E-8737-90F760A2D859}" type="datetimeFigureOut">
              <a:rPr lang="ru-RU" smtClean="0"/>
              <a:t>14.03.2022</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5A73558-CA2F-47A6-BABB-B3E17FB99190}" type="slidenum">
              <a:rPr lang="ru-RU" smtClean="0"/>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A3FB544-6F00-4C2E-8737-90F760A2D859}" type="datetimeFigureOut">
              <a:rPr lang="ru-RU" smtClean="0"/>
              <a:t>14.03.2022</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5A73558-CA2F-47A6-BABB-B3E17FB9919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1083;&#1077;&#1085;&#1072;24.&#1088;&#1092;/%D0%A4%D0%B8%D0%B7%D0%B8%D0%BA%D0%B0_%D0%B4%D0%BB%D1%8F_10_%D0%BA%D0%BB%D0%B0%D1%81%D1%81%D0%B0_%D0%9C%D1%8F%D0%BA%D0%B8%D1%88%D0%B5%D0%B2/91.html" TargetMode="External"/><Relationship Id="rId2" Type="http://schemas.openxmlformats.org/officeDocument/2006/relationships/hyperlink" Target="https://cdn.fxyz.ru/img/electric/electric-force-field.png"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6.xml"/><Relationship Id="rId5" Type="http://schemas.microsoft.com/office/2007/relationships/hdphoto" Target="../media/hdphoto3.wdp"/><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microsoft.com/office/2007/relationships/hdphoto" Target="../media/hdphoto5.wdp"/><Relationship Id="rId5" Type="http://schemas.openxmlformats.org/officeDocument/2006/relationships/image" Target="../media/image6.png"/><Relationship Id="rId4" Type="http://schemas.microsoft.com/office/2007/relationships/hdphoto" Target="../media/hdphoto4.wdp"/></Relationships>
</file>

<file path=ppt/slides/_rels/slide4.xml.rels><?xml version="1.0" encoding="UTF-8" standalone="yes"?>
<Relationships xmlns="http://schemas.openxmlformats.org/package/2006/relationships"><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9.png"/><Relationship Id="rId5" Type="http://schemas.microsoft.com/office/2007/relationships/hdphoto" Target="../media/hdphoto7.wdp"/><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75656" y="4941168"/>
            <a:ext cx="6400800" cy="1752600"/>
          </a:xfrm>
        </p:spPr>
        <p:txBody>
          <a:bodyPr/>
          <a:lstStyle/>
          <a:p>
            <a:endParaRPr lang="ru-RU" dirty="0"/>
          </a:p>
        </p:txBody>
      </p:sp>
      <p:sp>
        <p:nvSpPr>
          <p:cNvPr id="2" name="Заголовок 1"/>
          <p:cNvSpPr>
            <a:spLocks noGrp="1"/>
          </p:cNvSpPr>
          <p:nvPr>
            <p:ph type="ctrTitle"/>
          </p:nvPr>
        </p:nvSpPr>
        <p:spPr>
          <a:xfrm>
            <a:off x="685800" y="116632"/>
            <a:ext cx="7772400" cy="1181993"/>
          </a:xfrm>
        </p:spPr>
        <p:txBody>
          <a:bodyPr>
            <a:normAutofit fontScale="90000"/>
          </a:bodyPr>
          <a:lstStyle/>
          <a:p>
            <a:r>
              <a:rPr lang="ru-RU" sz="3600" dirty="0" smtClean="0">
                <a:solidFill>
                  <a:sysClr val="windowText" lastClr="000000"/>
                </a:solidFill>
              </a:rPr>
              <a:t>Поле точечного заряда и заряженного шара. Принцип суперпозиции полей</a:t>
            </a:r>
            <a:endParaRPr lang="ru-RU" sz="3600" dirty="0">
              <a:solidFill>
                <a:sysClr val="windowText" lastClr="000000"/>
              </a:solidFill>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025314" y="1196752"/>
            <a:ext cx="5048250" cy="371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0118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634082"/>
          </a:xfrm>
        </p:spPr>
        <p:txBody>
          <a:bodyPr>
            <a:normAutofit fontScale="90000"/>
          </a:bodyPr>
          <a:lstStyle/>
          <a:p>
            <a:r>
              <a:rPr lang="ru-RU" dirty="0" smtClean="0"/>
              <a:t>Упражнения</a:t>
            </a:r>
            <a:endParaRPr lang="ru-RU" dirty="0"/>
          </a:p>
        </p:txBody>
      </p:sp>
      <p:sp>
        <p:nvSpPr>
          <p:cNvPr id="3" name="Прямоугольник 2"/>
          <p:cNvSpPr/>
          <p:nvPr/>
        </p:nvSpPr>
        <p:spPr>
          <a:xfrm>
            <a:off x="323528" y="764704"/>
            <a:ext cx="8532440" cy="5324535"/>
          </a:xfrm>
          <a:prstGeom prst="rect">
            <a:avLst/>
          </a:prstGeom>
        </p:spPr>
        <p:txBody>
          <a:bodyPr wrap="square">
            <a:spAutoFit/>
          </a:bodyPr>
          <a:lstStyle/>
          <a:p>
            <a:pPr algn="just"/>
            <a:r>
              <a:rPr lang="ru-RU" dirty="0" smtClean="0"/>
              <a:t>1</a:t>
            </a:r>
            <a:r>
              <a:rPr lang="ru-RU" sz="2000" dirty="0" smtClean="0"/>
              <a:t>. В </a:t>
            </a:r>
            <a:r>
              <a:rPr lang="ru-RU" sz="2000" dirty="0"/>
              <a:t>направленном вертикально вниз однородном электрическом поле напряжённостью 1,3 • 10</a:t>
            </a:r>
            <a:r>
              <a:rPr lang="ru-RU" sz="2000" baseline="30000" dirty="0"/>
              <a:t>5</a:t>
            </a:r>
            <a:r>
              <a:rPr lang="ru-RU" sz="2000" dirty="0"/>
              <a:t> Н/Кл капелька жидкости массой 2 • 10</a:t>
            </a:r>
            <a:r>
              <a:rPr lang="ru-RU" sz="2000" baseline="30000" dirty="0"/>
              <a:t>-9</a:t>
            </a:r>
            <a:r>
              <a:rPr lang="ru-RU" sz="2000" dirty="0"/>
              <a:t> г оказалась в равновесии. Определите заряд капельки и число избыточных электронов на ней.</a:t>
            </a:r>
          </a:p>
          <a:p>
            <a:pPr algn="just"/>
            <a:endParaRPr lang="ru-RU" sz="2000" dirty="0"/>
          </a:p>
          <a:p>
            <a:pPr algn="just"/>
            <a:r>
              <a:rPr lang="ru-RU" sz="2000" dirty="0"/>
              <a:t>2. Точечный заряд </a:t>
            </a:r>
            <a:r>
              <a:rPr lang="ru-RU" sz="2000" dirty="0" smtClean="0"/>
              <a:t>q = </a:t>
            </a:r>
            <a:r>
              <a:rPr lang="ru-RU" sz="2000" dirty="0"/>
              <a:t>— 10</a:t>
            </a:r>
            <a:r>
              <a:rPr lang="ru-RU" sz="2000" baseline="30000" dirty="0"/>
              <a:t>-9</a:t>
            </a:r>
            <a:r>
              <a:rPr lang="ru-RU" sz="2000" dirty="0"/>
              <a:t> Кл окружён сферической оболочкой из диэлектрика с относительной диэлектрической проницаемостью ε = 2. Внешний и внутренний радиусы оболочки равны соответственно R</a:t>
            </a:r>
            <a:r>
              <a:rPr lang="ru-RU" sz="2000" baseline="-25000" dirty="0"/>
              <a:t>1</a:t>
            </a:r>
            <a:r>
              <a:rPr lang="ru-RU" sz="2000" dirty="0"/>
              <a:t> = 5 см, а R</a:t>
            </a:r>
            <a:r>
              <a:rPr lang="ru-RU" sz="2000" baseline="-25000" dirty="0"/>
              <a:t>2</a:t>
            </a:r>
            <a:r>
              <a:rPr lang="ru-RU" sz="2000" dirty="0"/>
              <a:t> = 6 см. Определите напряжённость Е(r) электрического поля в зависимости от расстояния от заряда и начертите график этой зависимости.</a:t>
            </a:r>
          </a:p>
          <a:p>
            <a:pPr algn="just"/>
            <a:endParaRPr lang="ru-RU" sz="2000" dirty="0"/>
          </a:p>
          <a:p>
            <a:pPr algn="just"/>
            <a:r>
              <a:rPr lang="ru-RU" sz="2000" dirty="0"/>
              <a:t>3. Три концентрические сферы радиусами R, 2R и 3R несут равномерно распределённые по их поверхностям заряды q</a:t>
            </a:r>
            <a:r>
              <a:rPr lang="ru-RU" sz="2000" baseline="-25000" dirty="0"/>
              <a:t>1</a:t>
            </a:r>
            <a:r>
              <a:rPr lang="ru-RU" sz="2000" dirty="0"/>
              <a:t> = +2q, q</a:t>
            </a:r>
            <a:r>
              <a:rPr lang="ru-RU" sz="2000" baseline="-25000" dirty="0"/>
              <a:t>2</a:t>
            </a:r>
            <a:r>
              <a:rPr lang="ru-RU" sz="2000" dirty="0"/>
              <a:t> = -q и q</a:t>
            </a:r>
            <a:r>
              <a:rPr lang="ru-RU" sz="2000" baseline="-25000" dirty="0"/>
              <a:t>3</a:t>
            </a:r>
            <a:r>
              <a:rPr lang="ru-RU" sz="2000" dirty="0"/>
              <a:t> = +q соответственно. Известно что точечный заряд q создаёт на расстоянии R электрическое поле напряжённостью Е</a:t>
            </a:r>
            <a:r>
              <a:rPr lang="ru-RU" sz="2000" baseline="-25000" dirty="0"/>
              <a:t>1</a:t>
            </a:r>
            <a:r>
              <a:rPr lang="ru-RU" sz="2000" dirty="0"/>
              <a:t> = 63 Н/Кл. Чему равна напряжённость поля в точке, отстоящей от центра сфер на расстоянии, равном 2,5R?</a:t>
            </a:r>
          </a:p>
        </p:txBody>
      </p:sp>
    </p:spTree>
    <p:extLst>
      <p:ext uri="{BB962C8B-B14F-4D97-AF65-F5344CB8AC3E}">
        <p14:creationId xmlns:p14="http://schemas.microsoft.com/office/powerpoint/2010/main" val="4162889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smtClean="0"/>
              <a:t>Домашнее задание</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277696"/>
            <a:ext cx="1362075"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727" y="3444207"/>
            <a:ext cx="199303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23728" y="1052736"/>
            <a:ext cx="6840760" cy="5632311"/>
          </a:xfrm>
          <a:prstGeom prst="rect">
            <a:avLst/>
          </a:prstGeom>
        </p:spPr>
        <p:txBody>
          <a:bodyPr wrap="square">
            <a:spAutoFit/>
          </a:bodyPr>
          <a:lstStyle/>
          <a:p>
            <a:pPr algn="just"/>
            <a:r>
              <a:rPr lang="ru-RU" sz="2000" dirty="0"/>
              <a:t>A1. Точка В находится в середине отрезка АС. Неподвижные точечные заряды —q и -2q расположены в точках А и С соответственно (см. рис.). Какой заряд надо поместить в точку С взамен заряда -2q, чтобы напряжённость электрического поля в точке В увеличилась в 2 раза?</a:t>
            </a:r>
          </a:p>
          <a:p>
            <a:pPr algn="just"/>
            <a:endParaRPr lang="ru-RU" sz="2000" dirty="0"/>
          </a:p>
          <a:p>
            <a:pPr marL="457200" indent="-457200" algn="just">
              <a:buAutoNum type="arabicParenR"/>
            </a:pPr>
            <a:r>
              <a:rPr lang="ru-RU" sz="2000" dirty="0" smtClean="0"/>
              <a:t>-</a:t>
            </a:r>
            <a:r>
              <a:rPr lang="ru-RU" sz="2000" dirty="0"/>
              <a:t>5q       2) 4q       3) -3q       4) </a:t>
            </a:r>
            <a:r>
              <a:rPr lang="ru-RU" sz="2000" dirty="0" smtClean="0"/>
              <a:t>3q</a:t>
            </a:r>
          </a:p>
          <a:p>
            <a:pPr algn="just"/>
            <a:endParaRPr lang="ru-RU" sz="2000" dirty="0" smtClean="0"/>
          </a:p>
          <a:p>
            <a:pPr algn="just"/>
            <a:r>
              <a:rPr lang="ru-RU" sz="2000" dirty="0"/>
              <a:t>С</a:t>
            </a:r>
            <a:r>
              <a:rPr lang="ru-RU" sz="2000" dirty="0" smtClean="0"/>
              <a:t>2. Точечный </a:t>
            </a:r>
            <a:r>
              <a:rPr lang="ru-RU" sz="2000" dirty="0"/>
              <a:t>заряд q, помещённый в начало координат, </a:t>
            </a:r>
            <a:r>
              <a:rPr lang="ru-RU" sz="2000" dirty="0" smtClean="0"/>
              <a:t>создаёт </a:t>
            </a:r>
            <a:r>
              <a:rPr lang="ru-RU" sz="2000" dirty="0"/>
              <a:t>в точке А электростатическое поле напряжённостью Е</a:t>
            </a:r>
            <a:r>
              <a:rPr lang="ru-RU" sz="2000" baseline="-25000" dirty="0"/>
              <a:t>A </a:t>
            </a:r>
            <a:r>
              <a:rPr lang="ru-RU" sz="2000" dirty="0"/>
              <a:t>= 65 Н/Кл (см. рис.). Чему равна напряженность Е</a:t>
            </a:r>
            <a:r>
              <a:rPr lang="ru-RU" sz="2000" baseline="-25000" dirty="0"/>
              <a:t>B</a:t>
            </a:r>
            <a:r>
              <a:rPr lang="ru-RU" sz="2000" dirty="0"/>
              <a:t> в точке В</a:t>
            </a:r>
            <a:r>
              <a:rPr lang="ru-RU" sz="2000" dirty="0" smtClean="0"/>
              <a:t>?</a:t>
            </a:r>
          </a:p>
          <a:p>
            <a:pPr algn="just"/>
            <a:r>
              <a:rPr lang="ru-RU" sz="2000" dirty="0"/>
              <a:t>С</a:t>
            </a:r>
            <a:r>
              <a:rPr lang="ru-RU" sz="2000" dirty="0" smtClean="0"/>
              <a:t>3. В </a:t>
            </a:r>
            <a:r>
              <a:rPr lang="ru-RU" sz="2000" dirty="0"/>
              <a:t>однородном электрическом поле, вектор напряжённости которого направлен вертикально вверх, висит шарик массой 10 г и зарядом 5 мКл. При выключении поля сила натяжения нити увеличивается в два раза. Определите напряжённость поля.</a:t>
            </a:r>
          </a:p>
        </p:txBody>
      </p:sp>
    </p:spTree>
    <p:extLst>
      <p:ext uri="{BB962C8B-B14F-4D97-AF65-F5344CB8AC3E}">
        <p14:creationId xmlns:p14="http://schemas.microsoft.com/office/powerpoint/2010/main" val="944594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5212" y="19472"/>
            <a:ext cx="8229600" cy="738336"/>
          </a:xfrm>
        </p:spPr>
        <p:txBody>
          <a:bodyPr>
            <a:normAutofit fontScale="90000"/>
          </a:bodyPr>
          <a:lstStyle/>
          <a:p>
            <a:r>
              <a:rPr lang="ru-RU" dirty="0" smtClean="0"/>
              <a:t>Использованные ссылки</a:t>
            </a:r>
            <a:endParaRPr lang="ru-RU" dirty="0"/>
          </a:p>
        </p:txBody>
      </p:sp>
      <p:sp>
        <p:nvSpPr>
          <p:cNvPr id="4" name="Прямоугольник 3"/>
          <p:cNvSpPr/>
          <p:nvPr/>
        </p:nvSpPr>
        <p:spPr>
          <a:xfrm>
            <a:off x="323528" y="836712"/>
            <a:ext cx="8496944" cy="1754326"/>
          </a:xfrm>
          <a:prstGeom prst="rect">
            <a:avLst/>
          </a:prstGeom>
        </p:spPr>
        <p:txBody>
          <a:bodyPr wrap="square">
            <a:spAutoFit/>
          </a:bodyPr>
          <a:lstStyle/>
          <a:p>
            <a:pPr marL="342900" indent="-342900">
              <a:buFont typeface="+mj-lt"/>
              <a:buAutoNum type="arabicPeriod"/>
            </a:pPr>
            <a:r>
              <a:rPr lang="en-US" dirty="0" smtClean="0">
                <a:hlinkClick r:id="rId2"/>
              </a:rPr>
              <a:t>https://cdn.fxyz.ru/img/electric/electric-force-field.png</a:t>
            </a:r>
            <a:endParaRPr lang="ru-RU" dirty="0" smtClean="0"/>
          </a:p>
          <a:p>
            <a:pPr marL="342900" indent="-342900">
              <a:buFont typeface="+mj-lt"/>
              <a:buAutoNum type="arabicPeriod"/>
            </a:pPr>
            <a:r>
              <a:rPr lang="ru-RU" dirty="0" smtClean="0"/>
              <a:t> </a:t>
            </a:r>
            <a:r>
              <a:rPr lang="en-US" dirty="0">
                <a:hlinkClick r:id="rId3"/>
              </a:rPr>
              <a:t>http://www.xn--24-6kct3an.xn--p1ai/%D0%A4%D0%B8%D0%B7%D0%B8%D0%BA%D0%B0_%D0%B4%D0%BB%D1%8F_10_%D0%BA%D0%BB%D0%B0%D1%81%D1%81%D0%B0_%</a:t>
            </a:r>
            <a:r>
              <a:rPr lang="en-US" dirty="0" smtClean="0">
                <a:hlinkClick r:id="rId3"/>
              </a:rPr>
              <a:t>D0%9C%D1%8F%D0%BA%D0%B8%D1%88%D0%B5%D0%B2/91.html</a:t>
            </a:r>
            <a:r>
              <a:rPr lang="ru-RU" dirty="0" smtClean="0"/>
              <a:t> </a:t>
            </a:r>
          </a:p>
          <a:p>
            <a:pPr marL="342900" indent="-342900">
              <a:buFont typeface="+mj-lt"/>
              <a:buAutoNum type="arabicPeriod"/>
            </a:pPr>
            <a:endParaRPr lang="ru-RU" dirty="0"/>
          </a:p>
        </p:txBody>
      </p:sp>
    </p:spTree>
    <p:extLst>
      <p:ext uri="{BB962C8B-B14F-4D97-AF65-F5344CB8AC3E}">
        <p14:creationId xmlns:p14="http://schemas.microsoft.com/office/powerpoint/2010/main" val="3701894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Напряжённость поля точечного заряда</a:t>
            </a:r>
            <a:endParaRPr lang="ru-RU" dirty="0"/>
          </a:p>
        </p:txBody>
      </p:sp>
      <p:sp>
        <p:nvSpPr>
          <p:cNvPr id="3" name="Прямоугольник 2"/>
          <p:cNvSpPr/>
          <p:nvPr/>
        </p:nvSpPr>
        <p:spPr>
          <a:xfrm>
            <a:off x="395536" y="1484784"/>
            <a:ext cx="8496944" cy="3477875"/>
          </a:xfrm>
          <a:prstGeom prst="rect">
            <a:avLst/>
          </a:prstGeom>
        </p:spPr>
        <p:txBody>
          <a:bodyPr wrap="square">
            <a:spAutoFit/>
          </a:bodyPr>
          <a:lstStyle/>
          <a:p>
            <a:pPr algn="just"/>
            <a:r>
              <a:rPr lang="ru-RU" sz="2000" dirty="0" smtClean="0"/>
              <a:t>Найдём напряжённость электрического поля, создаваемого точечным зарядом q</a:t>
            </a:r>
            <a:r>
              <a:rPr lang="ru-RU" sz="2000" baseline="-25000" dirty="0" smtClean="0"/>
              <a:t>0</a:t>
            </a:r>
            <a:r>
              <a:rPr lang="ru-RU" sz="2000" dirty="0" smtClean="0"/>
              <a:t>. По закону Кулона этот заряд будет действовать на положительный заряд q с силой</a:t>
            </a:r>
          </a:p>
          <a:p>
            <a:pPr algn="just"/>
            <a:endParaRPr lang="ru-RU" sz="2000" dirty="0" smtClean="0"/>
          </a:p>
          <a:p>
            <a:pPr algn="just"/>
            <a:endParaRPr lang="ru-RU" sz="2000" dirty="0" smtClean="0"/>
          </a:p>
          <a:p>
            <a:pPr algn="just"/>
            <a:r>
              <a:rPr lang="ru-RU" sz="2000" dirty="0" smtClean="0"/>
              <a:t>Модуль напряжённости поля точечного заряда q</a:t>
            </a:r>
            <a:r>
              <a:rPr lang="ru-RU" sz="2000" baseline="-25000" dirty="0" smtClean="0"/>
              <a:t>0</a:t>
            </a:r>
            <a:r>
              <a:rPr lang="ru-RU" sz="2000" dirty="0" smtClean="0"/>
              <a:t> на расстоянии </a:t>
            </a:r>
            <a:r>
              <a:rPr lang="en-US" sz="2000" dirty="0" smtClean="0"/>
              <a:t>r</a:t>
            </a:r>
            <a:r>
              <a:rPr lang="ru-RU" sz="2000" dirty="0" smtClean="0"/>
              <a:t> от него равен:</a:t>
            </a:r>
          </a:p>
          <a:p>
            <a:pPr algn="just"/>
            <a:endParaRPr lang="ru-RU" sz="2000" dirty="0" smtClean="0"/>
          </a:p>
          <a:p>
            <a:pPr algn="just"/>
            <a:endParaRPr lang="ru-RU" sz="2000" dirty="0"/>
          </a:p>
          <a:p>
            <a:pPr algn="just"/>
            <a:r>
              <a:rPr lang="ru-RU" sz="2000" dirty="0" smtClean="0"/>
              <a:t>Вектор напряжённости в любой точке электрического поля направлен вдоль прямой, соединяющей эту точку и заряд.</a:t>
            </a:r>
          </a:p>
        </p:txBody>
      </p:sp>
      <p:pic>
        <p:nvPicPr>
          <p:cNvPr id="2050"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4427984" y="2276872"/>
            <a:ext cx="1838767" cy="685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rcRect t="8129" r="62710"/>
          <a:stretch/>
        </p:blipFill>
        <p:spPr bwMode="auto">
          <a:xfrm>
            <a:off x="3712247" y="3501008"/>
            <a:ext cx="2193108"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2593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2940"/>
            <a:ext cx="8229600" cy="1143000"/>
          </a:xfrm>
        </p:spPr>
        <p:txBody>
          <a:bodyPr/>
          <a:lstStyle/>
          <a:p>
            <a:r>
              <a:rPr lang="ru-RU" dirty="0" smtClean="0"/>
              <a:t>Вектор напряжённости </a:t>
            </a:r>
            <a:endParaRPr lang="ru-RU" dirty="0"/>
          </a:p>
        </p:txBody>
      </p:sp>
      <p:sp>
        <p:nvSpPr>
          <p:cNvPr id="3" name="Прямоугольник 2"/>
          <p:cNvSpPr/>
          <p:nvPr/>
        </p:nvSpPr>
        <p:spPr>
          <a:xfrm>
            <a:off x="4067944" y="1268760"/>
            <a:ext cx="4788024" cy="3170099"/>
          </a:xfrm>
          <a:prstGeom prst="rect">
            <a:avLst/>
          </a:prstGeom>
        </p:spPr>
        <p:txBody>
          <a:bodyPr wrap="square">
            <a:spAutoFit/>
          </a:bodyPr>
          <a:lstStyle/>
          <a:p>
            <a:pPr algn="just"/>
            <a:r>
              <a:rPr lang="ru-RU" sz="2000" dirty="0" smtClean="0"/>
              <a:t>Вектор напряжённости в любой точке электрического поля направлен вдоль прямой, соединяющей эту точку и заряд (рис.), и совпадает с силой, действующей на точечный положительный заряд, помещённый в данную точку. Силовые линии электрического поля точечного заряда, как следует из соображений симметрии, направлены вдоль радиальных линий.</a:t>
            </a:r>
            <a:endParaRPr lang="ru-RU" sz="2000" dirty="0"/>
          </a:p>
        </p:txBody>
      </p:sp>
      <p:pic>
        <p:nvPicPr>
          <p:cNvPr id="3075" name="Picture 3"/>
          <p:cNvPicPr>
            <a:picLocks noChangeAspect="1" noChangeArrowheads="1"/>
          </p:cNvPicPr>
          <p:nvPr/>
        </p:nvPicPr>
        <p:blipFill>
          <a:blip r:embed="rId3">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1043608" y="4149080"/>
            <a:ext cx="2262733" cy="2345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Группа 6"/>
          <p:cNvGrpSpPr/>
          <p:nvPr/>
        </p:nvGrpSpPr>
        <p:grpSpPr>
          <a:xfrm>
            <a:off x="159693" y="1268760"/>
            <a:ext cx="3640038" cy="2498390"/>
            <a:chOff x="159693" y="1268760"/>
            <a:chExt cx="3640038" cy="2498390"/>
          </a:xfrm>
        </p:grpSpPr>
        <p:pic>
          <p:nvPicPr>
            <p:cNvPr id="3074" name="Picture 2"/>
            <p:cNvPicPr>
              <a:picLocks noChangeAspect="1" noChangeArrowheads="1"/>
            </p:cNvPicPr>
            <p:nvPr/>
          </p:nvPicPr>
          <p:blipFill>
            <a:blip r:embed="rId5">
              <a:extLst>
                <a:ext uri="{BEBA8EAE-BF5A-486C-A8C5-ECC9F3942E4B}">
                  <a14:imgProps xmlns:a14="http://schemas.microsoft.com/office/drawing/2010/main">
                    <a14:imgLayer r:embed="rId6">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159693" y="1268760"/>
              <a:ext cx="3640038" cy="2498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Прямая со стрелкой 4"/>
            <p:cNvCxnSpPr/>
            <p:nvPr/>
          </p:nvCxnSpPr>
          <p:spPr>
            <a:xfrm flipH="1">
              <a:off x="2771800" y="2132856"/>
              <a:ext cx="534541" cy="720953"/>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flipV="1">
              <a:off x="1310879" y="1484784"/>
              <a:ext cx="380801" cy="594849"/>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43061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1196" y="188639"/>
            <a:ext cx="8229600" cy="581319"/>
          </a:xfrm>
        </p:spPr>
        <p:txBody>
          <a:bodyPr>
            <a:normAutofit fontScale="90000"/>
          </a:bodyPr>
          <a:lstStyle/>
          <a:p>
            <a:r>
              <a:rPr lang="ru-RU" dirty="0" smtClean="0"/>
              <a:t>Поле заряженного шара</a:t>
            </a:r>
            <a:endParaRPr lang="ru-RU" dirty="0"/>
          </a:p>
        </p:txBody>
      </p:sp>
      <p:sp>
        <p:nvSpPr>
          <p:cNvPr id="3" name="Прямоугольник 2"/>
          <p:cNvSpPr/>
          <p:nvPr/>
        </p:nvSpPr>
        <p:spPr>
          <a:xfrm>
            <a:off x="107504" y="751344"/>
            <a:ext cx="8856984" cy="5940088"/>
          </a:xfrm>
          <a:prstGeom prst="rect">
            <a:avLst/>
          </a:prstGeom>
        </p:spPr>
        <p:txBody>
          <a:bodyPr wrap="square">
            <a:spAutoFit/>
          </a:bodyPr>
          <a:lstStyle/>
          <a:p>
            <a:pPr algn="just"/>
            <a:r>
              <a:rPr lang="ru-RU" sz="2000" dirty="0" smtClean="0"/>
              <a:t>Рассмотрим теперь вопрос об электрическом поле заряженного проводящего шара радиусом R. Заряд q равномерно распределён по поверхности шара. Силовые линии электрического поля, также из соображений симметрии, направлены вдоль продолжений радиусов шара (рис.).</a:t>
            </a:r>
          </a:p>
          <a:p>
            <a:pPr algn="just"/>
            <a:endParaRPr lang="ru-RU" sz="2000" dirty="0" smtClean="0"/>
          </a:p>
          <a:p>
            <a:pPr algn="just"/>
            <a:endParaRPr lang="ru-RU" sz="2000" dirty="0" smtClean="0"/>
          </a:p>
          <a:p>
            <a:pPr algn="just"/>
            <a:endParaRPr lang="ru-RU" sz="2000" dirty="0"/>
          </a:p>
          <a:p>
            <a:pPr algn="just"/>
            <a:endParaRPr lang="ru-RU" sz="2000" dirty="0" smtClean="0"/>
          </a:p>
          <a:p>
            <a:pPr algn="just"/>
            <a:endParaRPr lang="ru-RU" sz="2000" dirty="0"/>
          </a:p>
          <a:p>
            <a:pPr algn="just"/>
            <a:r>
              <a:rPr lang="ru-RU" sz="2000" dirty="0" smtClean="0"/>
              <a:t>Распределение в пространстве силовых линий электрического поля шара с зарядом q на расстояниях r ≥ R от центра шара аналогично распределению силовых линий поля точечного заряда q . Следовательно, на расстоянии r ≥ R от центра шара напряжённость поля определяется той же формулой , что и напряжённость поля точечного заряда, помещённого в центре сферы:</a:t>
            </a:r>
          </a:p>
          <a:p>
            <a:pPr algn="just"/>
            <a:endParaRPr lang="ru-RU" sz="2000" dirty="0"/>
          </a:p>
          <a:p>
            <a:pPr algn="just"/>
            <a:endParaRPr lang="ru-RU" sz="2000" dirty="0"/>
          </a:p>
          <a:p>
            <a:pPr algn="just"/>
            <a:r>
              <a:rPr lang="ru-RU" sz="2000" b="1" dirty="0" smtClean="0"/>
              <a:t>Внутри проводящего шара (r &lt; R) напряженность поля равна нулю.</a:t>
            </a:r>
            <a:endParaRPr lang="ru-RU" sz="2000" b="1" dirty="0"/>
          </a:p>
        </p:txBody>
      </p:sp>
      <p:pic>
        <p:nvPicPr>
          <p:cNvPr id="4098"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051720" y="2124181"/>
            <a:ext cx="1452172" cy="1443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BEBA8EAE-BF5A-486C-A8C5-ECC9F3942E4B}">
                <a14:imgProps xmlns:a14="http://schemas.microsoft.com/office/drawing/2010/main">
                  <a14:imgLayer r:embed="rId5">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4999703" y="2124181"/>
            <a:ext cx="1512167" cy="1428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6">
            <a:extLst>
              <a:ext uri="{BEBA8EAE-BF5A-486C-A8C5-ECC9F3942E4B}">
                <a14:imgProps xmlns:a14="http://schemas.microsoft.com/office/drawing/2010/main">
                  <a14:imgLayer r:embed="rId7">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2555776" y="5445224"/>
            <a:ext cx="1291799" cy="657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7155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58"/>
            <a:ext cx="8229600" cy="738336"/>
          </a:xfrm>
        </p:spPr>
        <p:txBody>
          <a:bodyPr>
            <a:normAutofit fontScale="90000"/>
          </a:bodyPr>
          <a:lstStyle/>
          <a:p>
            <a:r>
              <a:rPr lang="ru-RU" dirty="0" smtClean="0"/>
              <a:t>Принцип суперпозиции полей</a:t>
            </a:r>
            <a:endParaRPr lang="ru-RU" dirty="0"/>
          </a:p>
        </p:txBody>
      </p:sp>
      <p:sp>
        <p:nvSpPr>
          <p:cNvPr id="3" name="Прямоугольник 2"/>
          <p:cNvSpPr/>
          <p:nvPr/>
        </p:nvSpPr>
        <p:spPr>
          <a:xfrm>
            <a:off x="179512" y="764704"/>
            <a:ext cx="8793586" cy="5940088"/>
          </a:xfrm>
          <a:prstGeom prst="rect">
            <a:avLst/>
          </a:prstGeom>
        </p:spPr>
        <p:txBody>
          <a:bodyPr wrap="square">
            <a:spAutoFit/>
          </a:bodyPr>
          <a:lstStyle/>
          <a:p>
            <a:pPr algn="just"/>
            <a:r>
              <a:rPr lang="ru-RU" sz="2000" dirty="0" smtClean="0"/>
              <a:t>Если на тело действует несколько сил, то согласно законам механики результирующая сила равна геометрической сумме этих сил:</a:t>
            </a:r>
          </a:p>
          <a:p>
            <a:pPr algn="just"/>
            <a:endParaRPr lang="ru-RU" sz="2000" dirty="0" smtClean="0"/>
          </a:p>
          <a:p>
            <a:pPr algn="just"/>
            <a:r>
              <a:rPr lang="ru-RU" sz="2000" dirty="0" smtClean="0"/>
              <a:t> </a:t>
            </a:r>
          </a:p>
          <a:p>
            <a:pPr algn="just"/>
            <a:r>
              <a:rPr lang="ru-RU" sz="2000" dirty="0" smtClean="0"/>
              <a:t>На электрические заряды действуют силы со стороны электрического поля. Если при наложении полей от нескольких зарядов эти поля не оказывают никакого влияния друг на друга, то результирующая сила со стороны всех полей должна быть равна геометрической сумме сил со стороны каждого поля. Опыт показывает, что именно так и происходит на самом деле. Это означает, что напряжённости полей складываются геометрически.</a:t>
            </a:r>
          </a:p>
          <a:p>
            <a:pPr algn="just"/>
            <a:r>
              <a:rPr lang="ru-RU" sz="2000" dirty="0" smtClean="0"/>
              <a:t>В этом состоит принцип суперпозиции полей.</a:t>
            </a:r>
          </a:p>
          <a:p>
            <a:pPr algn="just"/>
            <a:r>
              <a:rPr lang="ru-RU" sz="2000" b="1" dirty="0" smtClean="0"/>
              <a:t>Если в данной точке пространства различные заряженные частицы создают электрические поля, напряжённости которых </a:t>
            </a:r>
          </a:p>
          <a:p>
            <a:pPr algn="just"/>
            <a:r>
              <a:rPr lang="ru-RU" sz="2000" b="1" dirty="0" smtClean="0"/>
              <a:t>и т. д., то результирующая напряжённость поля в этой точке равна сумме напряжённостей этих полей:</a:t>
            </a:r>
          </a:p>
          <a:p>
            <a:pPr algn="just"/>
            <a:endParaRPr lang="ru-RU" sz="2000" dirty="0"/>
          </a:p>
          <a:p>
            <a:pPr algn="just"/>
            <a:r>
              <a:rPr lang="ru-RU" sz="2000" dirty="0" smtClean="0"/>
              <a:t>Напряжённость поля, создаваемого отдельным зарядом, определяется так, как будто других зарядов, создающих поле, не существует.</a:t>
            </a:r>
            <a:endParaRPr lang="ru-RU"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556792"/>
            <a:ext cx="2952328" cy="450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4725144"/>
            <a:ext cx="1290143"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3134" y="5354441"/>
            <a:ext cx="2883321" cy="4877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4601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6004"/>
            <a:ext cx="8229600" cy="796950"/>
          </a:xfrm>
        </p:spPr>
        <p:txBody>
          <a:bodyPr>
            <a:normAutofit/>
          </a:bodyPr>
          <a:lstStyle/>
          <a:p>
            <a:r>
              <a:rPr lang="ru-RU" dirty="0" smtClean="0"/>
              <a:t>Пример нахождения суммы полей</a:t>
            </a:r>
            <a:endParaRPr lang="ru-RU" dirty="0"/>
          </a:p>
        </p:txBody>
      </p:sp>
      <p:sp>
        <p:nvSpPr>
          <p:cNvPr id="3" name="Прямоугольник 2"/>
          <p:cNvSpPr/>
          <p:nvPr/>
        </p:nvSpPr>
        <p:spPr>
          <a:xfrm>
            <a:off x="467544" y="836712"/>
            <a:ext cx="8424936" cy="4708981"/>
          </a:xfrm>
          <a:prstGeom prst="rect">
            <a:avLst/>
          </a:prstGeom>
        </p:spPr>
        <p:txBody>
          <a:bodyPr wrap="square">
            <a:spAutoFit/>
          </a:bodyPr>
          <a:lstStyle/>
          <a:p>
            <a:pPr algn="just"/>
            <a:r>
              <a:rPr lang="ru-RU" sz="2000" dirty="0" smtClean="0"/>
              <a:t>Согласно принципу суперпозиции полей для нахождения напряжённости поля системы заряженных частиц в любой точке достаточно знать выражение  для напряжённости поля точечного заряда. Для определения направления векторов напряжённостей полей отдельных зарядов мысленно помещаем в выбранную точку положительный заряд.</a:t>
            </a:r>
          </a:p>
          <a:p>
            <a:pPr algn="just"/>
            <a:endParaRPr lang="ru-RU" sz="2000" dirty="0" smtClean="0"/>
          </a:p>
          <a:p>
            <a:pPr algn="just"/>
            <a:endParaRPr lang="ru-RU" sz="2000" dirty="0"/>
          </a:p>
          <a:p>
            <a:pPr algn="just"/>
            <a:endParaRPr lang="ru-RU" sz="2000" dirty="0" smtClean="0"/>
          </a:p>
          <a:p>
            <a:pPr algn="just"/>
            <a:endParaRPr lang="ru-RU" sz="2000" dirty="0"/>
          </a:p>
          <a:p>
            <a:pPr algn="just"/>
            <a:endParaRPr lang="ru-RU" sz="2000" dirty="0" smtClean="0"/>
          </a:p>
          <a:p>
            <a:pPr algn="just"/>
            <a:endParaRPr lang="ru-RU" sz="2000" dirty="0"/>
          </a:p>
          <a:p>
            <a:pPr algn="just"/>
            <a:endParaRPr lang="ru-RU" sz="2000" dirty="0" smtClean="0"/>
          </a:p>
          <a:p>
            <a:pPr algn="just"/>
            <a:endParaRPr lang="ru-RU" sz="2000" dirty="0" smtClean="0"/>
          </a:p>
          <a:p>
            <a:pPr algn="just"/>
            <a:r>
              <a:rPr lang="ru-RU" sz="2000" dirty="0" smtClean="0"/>
              <a:t>На рисунке  показано, как определяется напряжённость поля  в точке А, созданного двумя точечными зарядами q</a:t>
            </a:r>
            <a:r>
              <a:rPr lang="ru-RU" sz="2000" baseline="-25000" dirty="0" smtClean="0"/>
              <a:t>1</a:t>
            </a:r>
            <a:r>
              <a:rPr lang="ru-RU" sz="2000" dirty="0" smtClean="0"/>
              <a:t> и q</a:t>
            </a:r>
            <a:r>
              <a:rPr lang="ru-RU" sz="2000" baseline="-25000" dirty="0" smtClean="0"/>
              <a:t>2</a:t>
            </a:r>
            <a:r>
              <a:rPr lang="ru-RU" sz="2000" dirty="0" smtClean="0"/>
              <a:t>.</a:t>
            </a:r>
            <a:endParaRPr lang="ru-RU" sz="2000" dirty="0"/>
          </a:p>
        </p:txBody>
      </p:sp>
      <p:pic>
        <p:nvPicPr>
          <p:cNvPr id="6146" name="Picture 2"/>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899592" y="2492896"/>
            <a:ext cx="2824929"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82232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4674"/>
            <a:ext cx="8229600" cy="1143000"/>
          </a:xfrm>
        </p:spPr>
        <p:txBody>
          <a:bodyPr/>
          <a:lstStyle/>
          <a:p>
            <a:r>
              <a:rPr lang="ru-RU" dirty="0" smtClean="0"/>
              <a:t>Примеры решения задач</a:t>
            </a:r>
            <a:endParaRPr lang="ru-RU" dirty="0"/>
          </a:p>
        </p:txBody>
      </p:sp>
      <p:sp>
        <p:nvSpPr>
          <p:cNvPr id="3" name="Прямоугольник 2"/>
          <p:cNvSpPr/>
          <p:nvPr/>
        </p:nvSpPr>
        <p:spPr>
          <a:xfrm>
            <a:off x="179512" y="1002811"/>
            <a:ext cx="8784976" cy="4708981"/>
          </a:xfrm>
          <a:prstGeom prst="rect">
            <a:avLst/>
          </a:prstGeom>
        </p:spPr>
        <p:txBody>
          <a:bodyPr wrap="square">
            <a:spAutoFit/>
          </a:bodyPr>
          <a:lstStyle/>
          <a:p>
            <a:pPr algn="just"/>
            <a:r>
              <a:rPr lang="ru-RU" sz="2000" u="sng" dirty="0"/>
              <a:t>Задача 1. </a:t>
            </a:r>
            <a:r>
              <a:rPr lang="ru-RU" sz="2000" dirty="0"/>
              <a:t>Два одинаковых положительных точечных заряда расположены на расстоянии r друг от друга в вакууме. Определите напряжённость электрического поля в точке, расположенной на одинаковом расстоянии r от этих зарядов</a:t>
            </a:r>
            <a:r>
              <a:rPr lang="ru-RU" sz="2000" dirty="0" smtClean="0"/>
              <a:t>.</a:t>
            </a:r>
          </a:p>
          <a:p>
            <a:pPr algn="just"/>
            <a:r>
              <a:rPr lang="ru-RU" sz="2000" dirty="0" smtClean="0"/>
              <a:t> Р </a:t>
            </a:r>
            <a:r>
              <a:rPr lang="ru-RU" sz="2000" dirty="0"/>
              <a:t>е ш е н и е. Согласно принципу суперпозиции полей искомая </a:t>
            </a:r>
            <a:r>
              <a:rPr lang="ru-RU" sz="2000" dirty="0" smtClean="0"/>
              <a:t>напряжённость     равна </a:t>
            </a:r>
            <a:r>
              <a:rPr lang="ru-RU" sz="2000" dirty="0"/>
              <a:t>геометрической сумме напряжённостей полей, созданных каждым из зарядов (рис</a:t>
            </a:r>
            <a:r>
              <a:rPr lang="ru-RU" sz="2000" dirty="0" smtClean="0"/>
              <a:t>.): </a:t>
            </a:r>
            <a:endParaRPr lang="ru-RU" sz="2000" dirty="0"/>
          </a:p>
          <a:p>
            <a:pPr algn="just"/>
            <a:r>
              <a:rPr lang="ru-RU" sz="2000" dirty="0"/>
              <a:t>Модули напряжённостей полей зарядов равны:</a:t>
            </a:r>
          </a:p>
          <a:p>
            <a:pPr algn="just"/>
            <a:endParaRPr lang="ru-RU" sz="2000" dirty="0"/>
          </a:p>
          <a:p>
            <a:pPr algn="just"/>
            <a:endParaRPr lang="ru-RU" sz="2000" dirty="0"/>
          </a:p>
          <a:p>
            <a:pPr algn="just"/>
            <a:endParaRPr lang="ru-RU" sz="2000" dirty="0"/>
          </a:p>
          <a:p>
            <a:pPr algn="just"/>
            <a:endParaRPr lang="ru-RU" sz="2000" dirty="0" smtClean="0"/>
          </a:p>
          <a:p>
            <a:pPr algn="just"/>
            <a:r>
              <a:rPr lang="ru-RU" sz="2000" dirty="0" smtClean="0"/>
              <a:t>Диагональ </a:t>
            </a:r>
            <a:r>
              <a:rPr lang="ru-RU" sz="2000" dirty="0"/>
              <a:t>параллелограмма, построенного на </a:t>
            </a:r>
            <a:r>
              <a:rPr lang="ru-RU" sz="2000" dirty="0" smtClean="0"/>
              <a:t>векторах          , </a:t>
            </a:r>
            <a:r>
              <a:rPr lang="ru-RU" sz="2000" dirty="0"/>
              <a:t>есть напряжённость результирующего поля, модуль которой равен:</a:t>
            </a:r>
          </a:p>
          <a:p>
            <a:pPr algn="just"/>
            <a:endParaRPr lang="ru-RU"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297" y="2564903"/>
            <a:ext cx="354909" cy="306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5465" y="2868713"/>
            <a:ext cx="1512168" cy="351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1718" y="3263479"/>
            <a:ext cx="1769988" cy="49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b="21847"/>
          <a:stretch/>
        </p:blipFill>
        <p:spPr bwMode="auto">
          <a:xfrm>
            <a:off x="221681" y="3684996"/>
            <a:ext cx="2295525" cy="967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92280" y="4706608"/>
            <a:ext cx="1183680" cy="338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23433" y="5656965"/>
            <a:ext cx="3746626" cy="584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357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738336"/>
          </a:xfrm>
        </p:spPr>
        <p:txBody>
          <a:bodyPr>
            <a:normAutofit fontScale="90000"/>
          </a:bodyPr>
          <a:lstStyle/>
          <a:p>
            <a:r>
              <a:rPr lang="ru-RU" dirty="0"/>
              <a:t>Примеры решения задач</a:t>
            </a:r>
          </a:p>
        </p:txBody>
      </p:sp>
      <mc:AlternateContent xmlns:mc="http://schemas.openxmlformats.org/markup-compatibility/2006" xmlns:a14="http://schemas.microsoft.com/office/drawing/2010/main">
        <mc:Choice Requires="a14">
          <p:sp>
            <p:nvSpPr>
              <p:cNvPr id="3" name="Прямоугольник 2"/>
              <p:cNvSpPr/>
              <p:nvPr/>
            </p:nvSpPr>
            <p:spPr>
              <a:xfrm>
                <a:off x="251520" y="764704"/>
                <a:ext cx="8640960" cy="4821128"/>
              </a:xfrm>
              <a:prstGeom prst="rect">
                <a:avLst/>
              </a:prstGeom>
            </p:spPr>
            <p:txBody>
              <a:bodyPr wrap="square">
                <a:spAutoFit/>
              </a:bodyPr>
              <a:lstStyle/>
              <a:p>
                <a:pPr algn="just"/>
                <a:r>
                  <a:rPr lang="ru-RU" sz="2000" dirty="0" smtClean="0"/>
                  <a:t>Задача 2. Проводящая сфера радиусом R = 0,2 м, несущая заряд q = 1,8 • 10</a:t>
                </a:r>
                <a:r>
                  <a:rPr lang="ru-RU" sz="2000" baseline="30000" dirty="0"/>
                  <a:t>-4</a:t>
                </a:r>
                <a:r>
                  <a:rPr lang="ru-RU" sz="2000" dirty="0"/>
                  <a:t> Кл, находится в вакууме. Определите: 1) модуль </a:t>
                </a:r>
                <a:r>
                  <a:rPr lang="ru-RU" sz="2000" dirty="0" smtClean="0"/>
                  <a:t>напряжённости   </a:t>
                </a:r>
                <a14:m>
                  <m:oMath xmlns:m="http://schemas.openxmlformats.org/officeDocument/2006/math">
                    <m:acc>
                      <m:accPr>
                        <m:chr m:val="⃗"/>
                        <m:ctrlPr>
                          <a:rPr lang="ru-RU" sz="2000" i="1" smtClean="0">
                            <a:latin typeface="Cambria Math" panose="02040503050406030204" pitchFamily="18" charset="0"/>
                          </a:rPr>
                        </m:ctrlPr>
                      </m:accPr>
                      <m:e>
                        <m:r>
                          <a:rPr lang="ru-RU" sz="2000" b="0" i="1" smtClean="0">
                            <a:latin typeface="Cambria Math"/>
                          </a:rPr>
                          <m:t>Е</m:t>
                        </m:r>
                      </m:e>
                    </m:acc>
                  </m:oMath>
                </a14:m>
                <a:endParaRPr lang="ru-RU" sz="2000" dirty="0" smtClean="0"/>
              </a:p>
              <a:p>
                <a:pPr algn="just"/>
                <a:r>
                  <a:rPr lang="ru-RU" sz="2000" dirty="0" smtClean="0"/>
                  <a:t>  электрического </a:t>
                </a:r>
                <a:r>
                  <a:rPr lang="ru-RU" sz="2000" dirty="0"/>
                  <a:t>поля на её поверхности; 2) модуль </a:t>
                </a:r>
                <a:r>
                  <a:rPr lang="ru-RU" sz="2000" dirty="0" smtClean="0"/>
                  <a:t>напряжённости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a:t>1</a:t>
                </a:r>
                <a:r>
                  <a:rPr lang="ru-RU" sz="2000" dirty="0"/>
                  <a:t> электрического поля в точке, отстоящей на расстоянии r</a:t>
                </a:r>
                <a:r>
                  <a:rPr lang="ru-RU" sz="2000" baseline="-25000" dirty="0"/>
                  <a:t>1</a:t>
                </a:r>
                <a:r>
                  <a:rPr lang="ru-RU" sz="2000" dirty="0"/>
                  <a:t> = 10 м от центра сферы; 3) модуль </a:t>
                </a:r>
                <a:r>
                  <a:rPr lang="ru-RU" sz="2000" dirty="0" smtClean="0"/>
                  <a:t>напряжённости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a:t>0</a:t>
                </a:r>
                <a:r>
                  <a:rPr lang="ru-RU" sz="2000" dirty="0"/>
                  <a:t> в центре сферы.</a:t>
                </a:r>
              </a:p>
              <a:p>
                <a:pPr algn="just"/>
                <a:endParaRPr lang="ru-RU" sz="2000" dirty="0"/>
              </a:p>
              <a:p>
                <a:pPr algn="just"/>
                <a:r>
                  <a:rPr lang="ru-RU" sz="2000" dirty="0"/>
                  <a:t>Р е ш е н и е. Электрическое поле заряженной сферы вне её совпадает с полем точечного заряда. Поэтому </a:t>
                </a:r>
              </a:p>
              <a:p>
                <a:pPr algn="just"/>
                <a:r>
                  <a:rPr lang="ru-RU" sz="2000" dirty="0" smtClean="0"/>
                  <a:t>Следовательно</a:t>
                </a:r>
                <a:r>
                  <a:rPr lang="ru-RU" sz="2000" dirty="0"/>
                  <a:t>,</a:t>
                </a:r>
              </a:p>
              <a:p>
                <a:pPr algn="just"/>
                <a:endParaRPr lang="ru-RU" sz="2000" dirty="0"/>
              </a:p>
              <a:p>
                <a:pPr algn="just"/>
                <a:endParaRPr lang="ru-RU" sz="2000" dirty="0"/>
              </a:p>
              <a:p>
                <a:pPr algn="just"/>
                <a:endParaRPr lang="ru-RU" sz="2000" dirty="0"/>
              </a:p>
              <a:p>
                <a:pPr algn="just"/>
                <a:endParaRPr lang="ru-RU" sz="2000" dirty="0" smtClean="0"/>
              </a:p>
              <a:p>
                <a:pPr algn="just"/>
                <a:r>
                  <a:rPr lang="ru-RU" sz="2000" dirty="0" smtClean="0"/>
                  <a:t>3</a:t>
                </a:r>
                <a:r>
                  <a:rPr lang="ru-RU" sz="2000" dirty="0"/>
                  <a:t>) напряжённость поля в любой точке внутри проводящей сферы равна нулю: Е</a:t>
                </a:r>
                <a:r>
                  <a:rPr lang="ru-RU" sz="2000" baseline="-25000" dirty="0"/>
                  <a:t>0</a:t>
                </a:r>
                <a:r>
                  <a:rPr lang="ru-RU" sz="2000" dirty="0"/>
                  <a:t> = 0.</a:t>
                </a:r>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251520" y="764704"/>
                <a:ext cx="8640960" cy="4821128"/>
              </a:xfrm>
              <a:prstGeom prst="rect">
                <a:avLst/>
              </a:prstGeom>
              <a:blipFill rotWithShape="1">
                <a:blip r:embed="rId2"/>
                <a:stretch>
                  <a:fillRect l="-705" t="-632" r="-705" b="-1264"/>
                </a:stretch>
              </a:blipFill>
            </p:spPr>
            <p:txBody>
              <a:bodyPr/>
              <a:lstStyle/>
              <a:p>
                <a:r>
                  <a:rPr lang="ru-RU">
                    <a:noFill/>
                  </a:rPr>
                  <a:t> </a:t>
                </a:r>
              </a:p>
            </p:txBody>
          </p:sp>
        </mc:Fallback>
      </mc:AlternateContent>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3024851"/>
            <a:ext cx="1173088" cy="483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3780809"/>
            <a:ext cx="3063833" cy="1069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5756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1143000"/>
          </a:xfrm>
        </p:spPr>
        <p:txBody>
          <a:bodyPr/>
          <a:lstStyle/>
          <a:p>
            <a:r>
              <a:rPr lang="ru-RU" dirty="0"/>
              <a:t>Примеры решения задач</a:t>
            </a:r>
          </a:p>
        </p:txBody>
      </p:sp>
      <mc:AlternateContent xmlns:mc="http://schemas.openxmlformats.org/markup-compatibility/2006" xmlns:a14="http://schemas.microsoft.com/office/drawing/2010/main">
        <mc:Choice Requires="a14">
          <p:sp>
            <p:nvSpPr>
              <p:cNvPr id="3" name="Прямоугольник 2"/>
              <p:cNvSpPr/>
              <p:nvPr/>
            </p:nvSpPr>
            <p:spPr>
              <a:xfrm>
                <a:off x="388580" y="980728"/>
                <a:ext cx="8352928" cy="5707075"/>
              </a:xfrm>
              <a:prstGeom prst="rect">
                <a:avLst/>
              </a:prstGeom>
            </p:spPr>
            <p:txBody>
              <a:bodyPr wrap="square">
                <a:spAutoFit/>
              </a:bodyPr>
              <a:lstStyle/>
              <a:p>
                <a:pPr algn="just"/>
                <a:r>
                  <a:rPr lang="ru-RU" sz="2000" dirty="0"/>
                  <a:t>Задача 3. В однородное электрическое поле напряжённостью Е0 = 3 кН/Кл внесли точечный заряд q = 4 • 10-10 Кл. Определите напряжённость электрического поля в точке А, находящейся на расстоянии r = 3 см от точечного заряда. Отрезок, соединяющий заряд и точку А, перпендикулярен силовым линиям однородного электрического поля.</a:t>
                </a:r>
              </a:p>
              <a:p>
                <a:pPr algn="just"/>
                <a:endParaRPr lang="ru-RU" sz="2000" dirty="0"/>
              </a:p>
              <a:p>
                <a:pPr algn="just"/>
                <a:endParaRPr lang="ru-RU" sz="2000" dirty="0" smtClean="0"/>
              </a:p>
              <a:p>
                <a:pPr algn="just"/>
                <a:endParaRPr lang="ru-RU" sz="2000" dirty="0"/>
              </a:p>
              <a:p>
                <a:pPr algn="just"/>
                <a:r>
                  <a:rPr lang="ru-RU" sz="2000" dirty="0" smtClean="0"/>
                  <a:t>Р </a:t>
                </a:r>
                <a:r>
                  <a:rPr lang="ru-RU" sz="2000" dirty="0"/>
                  <a:t>е ш е н и е. Согласно принципу суперпозиции напряжённость электрического поля в точке А равна векторной сумме напряжённостей однородного поля</a:t>
                </a:r>
                <a:r>
                  <a:rPr lang="ru-RU" sz="2000" dirty="0" smtClean="0"/>
                  <a:t>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a:t>0</a:t>
                </a:r>
                <a:r>
                  <a:rPr lang="ru-RU" sz="2000" dirty="0"/>
                  <a:t> </a:t>
                </a:r>
                <a:r>
                  <a:rPr lang="ru-RU" sz="2000" dirty="0" smtClean="0"/>
                  <a:t>и </a:t>
                </a:r>
                <a:r>
                  <a:rPr lang="ru-RU" sz="2000" dirty="0"/>
                  <a:t>поля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smtClean="0"/>
                  <a:t>1</a:t>
                </a:r>
                <a:r>
                  <a:rPr lang="ru-RU" sz="2000" dirty="0" smtClean="0"/>
                  <a:t>, </a:t>
                </a:r>
                <a:r>
                  <a:rPr lang="ru-RU" sz="2000" dirty="0"/>
                  <a:t>созданного в этой точке внесённым электрическим зарядом. На рисунке </a:t>
                </a:r>
                <a:r>
                  <a:rPr lang="ru-RU" sz="2000" dirty="0" smtClean="0"/>
                  <a:t>показаны </a:t>
                </a:r>
                <a:r>
                  <a:rPr lang="ru-RU" sz="2000" dirty="0"/>
                  <a:t>эти два вектора и их сумма. По условию задачи векторы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a:t>0</a:t>
                </a:r>
                <a:r>
                  <a:rPr lang="ru-RU" sz="2000" dirty="0"/>
                  <a:t> </a:t>
                </a:r>
                <a:r>
                  <a:rPr lang="ru-RU" sz="2000" dirty="0" smtClean="0"/>
                  <a:t>и </a:t>
                </a:r>
                <a14:m>
                  <m:oMath xmlns:m="http://schemas.openxmlformats.org/officeDocument/2006/math">
                    <m:acc>
                      <m:accPr>
                        <m:chr m:val="⃗"/>
                        <m:ctrlPr>
                          <a:rPr lang="ru-RU" sz="2000" i="1">
                            <a:latin typeface="Cambria Math" panose="02040503050406030204" pitchFamily="18" charset="0"/>
                          </a:rPr>
                        </m:ctrlPr>
                      </m:accPr>
                      <m:e>
                        <m:r>
                          <a:rPr lang="ru-RU" sz="2000" i="1">
                            <a:latin typeface="Cambria Math"/>
                          </a:rPr>
                          <m:t>Е</m:t>
                        </m:r>
                      </m:e>
                    </m:acc>
                  </m:oMath>
                </a14:m>
                <a:r>
                  <a:rPr lang="ru-RU" sz="2000" baseline="-25000" dirty="0"/>
                  <a:t>1 </a:t>
                </a:r>
                <a:r>
                  <a:rPr lang="ru-RU" sz="2000" dirty="0" smtClean="0"/>
                  <a:t> </a:t>
                </a:r>
                <a:r>
                  <a:rPr lang="ru-RU" sz="2000" dirty="0"/>
                  <a:t>взаимно перпендикулярны. Напряжённость поля точечного заряда </a:t>
                </a:r>
              </a:p>
              <a:p>
                <a:pPr algn="just"/>
                <a:r>
                  <a:rPr lang="ru-RU" sz="2000" dirty="0" smtClean="0"/>
                  <a:t>Тогда </a:t>
                </a:r>
                <a:r>
                  <a:rPr lang="ru-RU" sz="2000" dirty="0"/>
                  <a:t>напряжённость электрического поля в точке А </a:t>
                </a:r>
                <a:r>
                  <a:rPr lang="ru-RU" sz="2000" dirty="0" smtClean="0"/>
                  <a:t>равна:</a:t>
                </a:r>
              </a:p>
              <a:p>
                <a:pPr algn="just"/>
                <a:endParaRPr lang="ru-RU" sz="2000" dirty="0"/>
              </a:p>
              <a:p>
                <a:pPr algn="just"/>
                <a:endParaRPr lang="ru-RU" sz="2000" dirty="0"/>
              </a:p>
            </p:txBody>
          </p:sp>
        </mc:Choice>
        <mc:Fallback xmlns="">
          <p:sp>
            <p:nvSpPr>
              <p:cNvPr id="3" name="Прямоугольник 2"/>
              <p:cNvSpPr>
                <a:spLocks noRot="1" noChangeAspect="1" noMove="1" noResize="1" noEditPoints="1" noAdjustHandles="1" noChangeArrowheads="1" noChangeShapeType="1" noTextEdit="1"/>
              </p:cNvSpPr>
              <p:nvPr/>
            </p:nvSpPr>
            <p:spPr>
              <a:xfrm>
                <a:off x="388580" y="980728"/>
                <a:ext cx="8352928" cy="5707075"/>
              </a:xfrm>
              <a:prstGeom prst="rect">
                <a:avLst/>
              </a:prstGeom>
              <a:blipFill rotWithShape="1">
                <a:blip r:embed="rId2"/>
                <a:stretch>
                  <a:fillRect l="-803" t="-534" r="-730"/>
                </a:stretch>
              </a:blipFill>
            </p:spPr>
            <p:txBody>
              <a:bodyPr/>
              <a:lstStyle/>
              <a:p>
                <a:r>
                  <a:rPr lang="ru-RU">
                    <a:noFill/>
                  </a:rPr>
                  <a:t> </a:t>
                </a:r>
              </a:p>
            </p:txBody>
          </p:sp>
        </mc:Fallback>
      </mc:AlternateContent>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4889"/>
          <a:stretch/>
        </p:blipFill>
        <p:spPr bwMode="auto">
          <a:xfrm>
            <a:off x="3693505" y="2624491"/>
            <a:ext cx="1743075" cy="1256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6224" y="5403061"/>
            <a:ext cx="1043871" cy="445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9911" y="6072443"/>
            <a:ext cx="2520281" cy="604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71078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82</TotalTime>
  <Words>973</Words>
  <Application>Microsoft Office PowerPoint</Application>
  <PresentationFormat>Экран (4:3)</PresentationFormat>
  <Paragraphs>87</Paragraphs>
  <Slides>12</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Calibri</vt:lpstr>
      <vt:lpstr>Cambria</vt:lpstr>
      <vt:lpstr>Cambria Math</vt:lpstr>
      <vt:lpstr>Franklin Gothic Book</vt:lpstr>
      <vt:lpstr>Perpetua</vt:lpstr>
      <vt:lpstr>Wingdings 2</vt:lpstr>
      <vt:lpstr>Справедливость</vt:lpstr>
      <vt:lpstr>Поле точечного заряда и заряженного шара. Принцип суперпозиции полей</vt:lpstr>
      <vt:lpstr>Напряжённость поля точечного заряда</vt:lpstr>
      <vt:lpstr>Вектор напряжённости </vt:lpstr>
      <vt:lpstr>Поле заряженного шара</vt:lpstr>
      <vt:lpstr>Принцип суперпозиции полей</vt:lpstr>
      <vt:lpstr>Пример нахождения суммы полей</vt:lpstr>
      <vt:lpstr>Примеры решения задач</vt:lpstr>
      <vt:lpstr>Примеры решения задач</vt:lpstr>
      <vt:lpstr>Примеры решения задач</vt:lpstr>
      <vt:lpstr>Упражнения</vt:lpstr>
      <vt:lpstr>Домашнее задание</vt:lpstr>
      <vt:lpstr>Использованные ссылки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Поле точечного заряда и заряженного шара. Принцип суперпозиции полей</dc:title>
  <dc:creator>Пользователь Windows</dc:creator>
  <cp:lastModifiedBy>Хава</cp:lastModifiedBy>
  <cp:revision>9</cp:revision>
  <dcterms:created xsi:type="dcterms:W3CDTF">2022-02-05T03:31:29Z</dcterms:created>
  <dcterms:modified xsi:type="dcterms:W3CDTF">2022-03-14T07:23:33Z</dcterms:modified>
</cp:coreProperties>
</file>