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4" r:id="rId1"/>
    <p:sldMasterId id="2147483991" r:id="rId2"/>
    <p:sldMasterId id="2147484003" r:id="rId3"/>
  </p:sldMasterIdLst>
  <p:sldIdLst>
    <p:sldId id="283" r:id="rId4"/>
    <p:sldId id="256" r:id="rId5"/>
    <p:sldId id="257" r:id="rId6"/>
    <p:sldId id="258" r:id="rId7"/>
    <p:sldId id="260" r:id="rId8"/>
    <p:sldId id="261" r:id="rId9"/>
    <p:sldId id="285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51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223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339165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4082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91388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2706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86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6763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9976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369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32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972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1806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3255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2760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781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7942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4338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153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8419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63782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027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9817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25240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5315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99006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91147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0075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661292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7127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69820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678766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8003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50246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5294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550597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98769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130873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3435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932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617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822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851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660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44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426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5" r:id="rId1"/>
    <p:sldLayoutId id="2147483976" r:id="rId2"/>
    <p:sldLayoutId id="2147483977" r:id="rId3"/>
    <p:sldLayoutId id="2147483978" r:id="rId4"/>
    <p:sldLayoutId id="2147483979" r:id="rId5"/>
    <p:sldLayoutId id="2147483980" r:id="rId6"/>
    <p:sldLayoutId id="2147483981" r:id="rId7"/>
    <p:sldLayoutId id="2147483982" r:id="rId8"/>
    <p:sldLayoutId id="2147483983" r:id="rId9"/>
    <p:sldLayoutId id="2147483984" r:id="rId10"/>
    <p:sldLayoutId id="2147483985" r:id="rId11"/>
    <p:sldLayoutId id="2147483986" r:id="rId12"/>
    <p:sldLayoutId id="2147483987" r:id="rId13"/>
    <p:sldLayoutId id="2147483988" r:id="rId14"/>
    <p:sldLayoutId id="2147483989" r:id="rId15"/>
    <p:sldLayoutId id="214748399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425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2" r:id="rId1"/>
    <p:sldLayoutId id="2147483993" r:id="rId2"/>
    <p:sldLayoutId id="2147483994" r:id="rId3"/>
    <p:sldLayoutId id="2147483995" r:id="rId4"/>
    <p:sldLayoutId id="2147483996" r:id="rId5"/>
    <p:sldLayoutId id="2147483997" r:id="rId6"/>
    <p:sldLayoutId id="2147483998" r:id="rId7"/>
    <p:sldLayoutId id="2147483999" r:id="rId8"/>
    <p:sldLayoutId id="2147484000" r:id="rId9"/>
    <p:sldLayoutId id="2147484001" r:id="rId10"/>
    <p:sldLayoutId id="214748400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0ABC341-DAFB-448E-BAC2-BB66449B59C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CBD3AA9-6323-41FB-B2FF-34F4E00DF6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190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4" r:id="rId1"/>
    <p:sldLayoutId id="2147484005" r:id="rId2"/>
    <p:sldLayoutId id="2147484006" r:id="rId3"/>
    <p:sldLayoutId id="2147484007" r:id="rId4"/>
    <p:sldLayoutId id="2147484008" r:id="rId5"/>
    <p:sldLayoutId id="2147484009" r:id="rId6"/>
    <p:sldLayoutId id="2147484010" r:id="rId7"/>
    <p:sldLayoutId id="2147484011" r:id="rId8"/>
    <p:sldLayoutId id="2147484012" r:id="rId9"/>
    <p:sldLayoutId id="2147484013" r:id="rId10"/>
    <p:sldLayoutId id="2147484014" r:id="rId11"/>
    <p:sldLayoutId id="2147484015" r:id="rId12"/>
    <p:sldLayoutId id="2147484016" r:id="rId13"/>
    <p:sldLayoutId id="2147484017" r:id="rId14"/>
    <p:sldLayoutId id="2147484018" r:id="rId15"/>
    <p:sldLayoutId id="2147484019" r:id="rId16"/>
    <p:sldLayoutId id="2147484020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7" Type="http://schemas.openxmlformats.org/officeDocument/2006/relationships/image" Target="../media/image43.gif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emf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g"/><Relationship Id="rId7" Type="http://schemas.openxmlformats.org/officeDocument/2006/relationships/image" Target="../media/image13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g"/><Relationship Id="rId9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hyperlink" Target="https://www.google.by/url?sa=i&amp;rct=j&amp;q=&amp;esrc=s&amp;source=images&amp;cd=&amp;cad=rja&amp;uact=8&amp;ved=2ahUKEwiCwtXut7_aAhWGalAKHXuHDrwQjRx6BAgAEAU&amp;url=http://fizikaege.com/ele/reflection.php&amp;psig=AOvVaw1i7t4uHEw7Rur1_JQEq2yf&amp;ust=1523989847356495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g"/><Relationship Id="rId3" Type="http://schemas.openxmlformats.org/officeDocument/2006/relationships/image" Target="../media/image56.jpg"/><Relationship Id="rId7" Type="http://schemas.openxmlformats.org/officeDocument/2006/relationships/image" Target="../media/image60.jpe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9.jpg"/><Relationship Id="rId5" Type="http://schemas.openxmlformats.org/officeDocument/2006/relationships/image" Target="../media/image58.jpg"/><Relationship Id="rId10" Type="http://schemas.openxmlformats.org/officeDocument/2006/relationships/image" Target="../media/image63.png"/><Relationship Id="rId4" Type="http://schemas.openxmlformats.org/officeDocument/2006/relationships/image" Target="../media/image57.jpg"/><Relationship Id="rId9" Type="http://schemas.openxmlformats.org/officeDocument/2006/relationships/image" Target="../media/image62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5117" y="-801188"/>
            <a:ext cx="8596668" cy="13208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1" y="314371"/>
            <a:ext cx="8664402" cy="625189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Углом падения называется угол</a:t>
            </a:r>
            <a:r>
              <a:rPr lang="ru-RU" sz="2400" b="1" dirty="0" smtClean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…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lang="ru-RU" sz="2400" b="1" dirty="0" smtClean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между падающим лучом и перпендикуляром, проведенным в точку падения. (Угол </a:t>
            </a:r>
            <a:r>
              <a:rPr lang="el-GR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α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) 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Углом </a:t>
            </a:r>
            <a:r>
              <a:rPr lang="ru-RU" sz="2400" b="1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отражения называется угол</a:t>
            </a:r>
            <a:r>
              <a:rPr lang="ru-RU" sz="2400" b="1" dirty="0" smtClean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…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между тем же перпендикуляром и отраженным лучом.( Угол </a:t>
            </a:r>
            <a:r>
              <a:rPr lang="en-US" sz="2400" b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γ</a:t>
            </a:r>
            <a:r>
              <a:rPr lang="ru-RU" sz="2400" b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)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Угол </a:t>
            </a:r>
            <a:r>
              <a:rPr lang="el-GR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US" sz="24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γ</a:t>
            </a:r>
            <a:endParaRPr lang="ru-RU" sz="2400" b="1" dirty="0" smtClean="0">
              <a:solidFill>
                <a:srgbClr val="FF0000"/>
              </a:solidFill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Каким будет угол отражения, если луч падающий и луч отраженный образуют угол 80°</a:t>
            </a:r>
            <a:r>
              <a:rPr lang="en-US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40°</a:t>
            </a:r>
            <a:endParaRPr lang="ru-RU" sz="24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Каким будет угол отражения, если угол между зеркалом и падающим лучом равен 60°</a:t>
            </a:r>
            <a:r>
              <a:rPr lang="en-US" sz="2400" b="1" dirty="0" smtClean="0">
                <a:solidFill>
                  <a:schemeClr val="tx1"/>
                </a:solidFill>
              </a:rPr>
              <a:t>?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30° 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4002" y="0"/>
            <a:ext cx="2920237" cy="2847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441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7231" y="653142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ВСПОМНИМ </a:t>
            </a:r>
            <a:r>
              <a:rPr lang="ru-RU" dirty="0">
                <a:solidFill>
                  <a:srgbClr val="FF0000"/>
                </a:solidFill>
              </a:rPr>
              <a:t>ПРАВИЛА БЕЗОПАСНОСТИ!!!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/>
              <a:t> </a:t>
            </a:r>
            <a:r>
              <a:rPr lang="ru-RU" sz="4000" dirty="0">
                <a:solidFill>
                  <a:schemeClr val="tx1"/>
                </a:solidFill>
              </a:rPr>
              <a:t>Будьте внимательны, дисциплинированны, осторожны, точно выполняйте указания учителя</a:t>
            </a:r>
            <a:r>
              <a:rPr lang="ru-RU" sz="4000" dirty="0"/>
              <a:t/>
            </a:r>
            <a:br>
              <a:rPr lang="ru-RU" sz="4000" dirty="0"/>
            </a:br>
            <a:endParaRPr lang="en-US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3574" y="2856605"/>
            <a:ext cx="8596668" cy="3880773"/>
          </a:xfrm>
        </p:spPr>
        <p:txBody>
          <a:bodyPr/>
          <a:lstStyle/>
          <a:p>
            <a:pPr marL="457200">
              <a:lnSpc>
                <a:spcPct val="107000"/>
              </a:lnSpc>
            </a:pPr>
            <a:r>
              <a:rPr lang="ru-RU" sz="4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аккуратно обращайтесь </a:t>
            </a:r>
            <a:r>
              <a:rPr lang="ru-RU" sz="4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приборами из </a:t>
            </a:r>
            <a:r>
              <a:rPr lang="ru-RU" sz="4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стекла!</a:t>
            </a:r>
            <a:endParaRPr lang="en-US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320" y="3979817"/>
            <a:ext cx="2473234" cy="24237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499" y="4404903"/>
            <a:ext cx="2346551" cy="2269671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4389120" y="4467497"/>
            <a:ext cx="2159726" cy="21597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4430281" y="4467497"/>
            <a:ext cx="2159726" cy="21597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7132320" y="3979817"/>
            <a:ext cx="2272937" cy="224681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7332617" y="4058194"/>
            <a:ext cx="2117625" cy="21684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72" y="969459"/>
            <a:ext cx="1048603" cy="110347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6886" y="186718"/>
            <a:ext cx="2447109" cy="335176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08" y="4467497"/>
            <a:ext cx="2754039" cy="214067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5851" y="3784619"/>
            <a:ext cx="2325189" cy="2024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29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374469"/>
            <a:ext cx="10217089" cy="6592388"/>
          </a:xfrm>
        </p:spPr>
        <p:txBody>
          <a:bodyPr>
            <a:normAutofit/>
          </a:bodyPr>
          <a:lstStyle/>
          <a:p>
            <a:pPr marL="114300" indent="0">
              <a:lnSpc>
                <a:spcPct val="107000"/>
              </a:lnSpc>
              <a:buNone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Поставим зажжённую свечу перед стеклом. Отражение свечи мы наблюдаем. Теперь давайте возьмём незажжённую свечу и будем передвигать с другой стороны до тех пор, пока свеча «не загорится».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</a:pP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Теперь измерим:</a:t>
            </a:r>
            <a:endParaRPr lang="en-US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>
              <a:lnSpc>
                <a:spcPct val="107000"/>
              </a:lnSpc>
              <a:buClr>
                <a:srgbClr val="5FCBEF"/>
              </a:buClr>
            </a:pPr>
            <a:r>
              <a:rPr lang="ru-RU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ри помощи линейки высоту свечи и ее отражение, сравним. </a:t>
            </a:r>
          </a:p>
          <a:p>
            <a:pPr marL="457200" lvl="0">
              <a:lnSpc>
                <a:spcPct val="107000"/>
              </a:lnSpc>
              <a:buClr>
                <a:srgbClr val="5FCBEF"/>
              </a:buClr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Расстояние от зеркала до </a:t>
            </a: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зажжённой свечи (расстояние до предмета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и расстояние от зеркала до отражения, сравним.</a:t>
            </a:r>
          </a:p>
          <a:p>
            <a:pPr marL="457200" lvl="0">
              <a:lnSpc>
                <a:spcPct val="107000"/>
              </a:lnSpc>
              <a:buClr>
                <a:srgbClr val="5FCBEF"/>
              </a:buClr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Есть такая японская поговорка: «Хорош цветок в зеркале, да не возьмешь». Верна ли она с точки зрения </a:t>
            </a:r>
            <a: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физики? У 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нас есть лист бумаги. Как можно доказать, что отражение – мнимое? </a:t>
            </a:r>
            <a:endParaRPr lang="ru-RU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>
              <a:lnSpc>
                <a:spcPct val="107000"/>
              </a:lnSpc>
              <a:buClr>
                <a:srgbClr val="5FCBEF"/>
              </a:buClr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.Попробуйте 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сами, при помощи зеркала и </a:t>
            </a:r>
            <a: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карандаша(ручки, </a:t>
            </a:r>
            <a:r>
              <a:rPr lang="ru-RU" sz="20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стерки</a:t>
            </a:r>
            <a: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доказать, 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что предмет симметричный. </a:t>
            </a:r>
            <a:endParaRPr lang="ru-RU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>
              <a:lnSpc>
                <a:spcPct val="107000"/>
              </a:lnSpc>
              <a:buClr>
                <a:srgbClr val="5FCBEF"/>
              </a:buClr>
            </a:pPr>
            <a:r>
              <a:rPr lang="ru-RU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Вывод:  плоское зеркало – дает изображение мнимое, равное по величине, на таком же расстоянии и оно симметричное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72059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9951" y="113212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ru-RU" dirty="0"/>
              <a:t>Построим изображение предмета в плоском зеркале, используя закон отражения </a:t>
            </a:r>
            <a:r>
              <a:rPr lang="ru-RU" dirty="0" smtClean="0"/>
              <a:t>света.</a:t>
            </a:r>
            <a:endParaRPr lang="en-US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132" y="1367246"/>
            <a:ext cx="11033759" cy="606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00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694" y="121920"/>
            <a:ext cx="8596668" cy="1320800"/>
          </a:xfrm>
        </p:spPr>
        <p:txBody>
          <a:bodyPr/>
          <a:lstStyle/>
          <a:p>
            <a:r>
              <a:rPr lang="ru-RU" dirty="0"/>
              <a:t>Теперь мы можем свами построить изображение AB в зеркале MN</a:t>
            </a:r>
            <a:endParaRPr lang="en-US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5692" y="1349831"/>
            <a:ext cx="4711338" cy="564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80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443" y="104501"/>
            <a:ext cx="8596668" cy="11205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Сколько </a:t>
            </a:r>
            <a:r>
              <a:rPr lang="ru-RU" dirty="0"/>
              <a:t>изображений можно получить в двух плоских зеркалах, находящихся под углом друг к </a:t>
            </a:r>
            <a:r>
              <a:rPr lang="ru-RU" dirty="0" smtClean="0"/>
              <a:t>другу</a:t>
            </a:r>
            <a:r>
              <a:rPr lang="en-US" dirty="0" smtClean="0"/>
              <a:t>???</a:t>
            </a:r>
            <a:endParaRPr lang="en-US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290" y="2020095"/>
            <a:ext cx="3105150" cy="2943225"/>
          </a:xfrm>
        </p:spPr>
      </p:pic>
      <p:pic>
        <p:nvPicPr>
          <p:cNvPr id="5" name="Рисунок 4" descr="http://www.school-66.gorodgomel.by/images/stories/Lakizo_zerkolo/zerkalo_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563187"/>
            <a:ext cx="2560320" cy="124968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4232364" y="2894474"/>
            <a:ext cx="6836229" cy="3299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8770">
              <a:lnSpc>
                <a:spcPct val="107000"/>
              </a:lnSpc>
              <a:spcAft>
                <a:spcPts val="0"/>
              </a:spcAft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число изображений, α- угол между зеркалами.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8770"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Пользуясь данной формулой, определяем: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8770"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 =90</a:t>
            </a:r>
            <a:r>
              <a:rPr lang="ru-RU" sz="2800" baseline="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=3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8770"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 =45</a:t>
            </a:r>
            <a:r>
              <a:rPr lang="ru-RU" sz="2800" baseline="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=7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8770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 =30</a:t>
            </a:r>
            <a:r>
              <a:rPr lang="ru-RU" sz="2800" baseline="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=11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065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3494" y="436292"/>
            <a:ext cx="8596668" cy="3880773"/>
          </a:xfrm>
        </p:spPr>
        <p:txBody>
          <a:bodyPr/>
          <a:lstStyle/>
          <a:p>
            <a:pPr marL="31877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Практическое применение: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для торговой рекламы в витрине между зеркалами, расположенных под углом друг к другу, помещают, например, один флакон духов, а создаётся впечатление множества таких флаконов. Один букет цветов, поставленный в вазе среди этих зеркал, создаёт иллюзию целого цветочного поля.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364" y="3421125"/>
            <a:ext cx="3320151" cy="29913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329" y="3804856"/>
            <a:ext cx="38862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49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4855" y="391886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ru-RU" sz="5400" dirty="0"/>
              <a:t>Применение </a:t>
            </a:r>
            <a:r>
              <a:rPr lang="ru-RU" sz="5400" dirty="0" smtClean="0"/>
              <a:t>зеркал</a:t>
            </a:r>
            <a:r>
              <a:rPr lang="en-US" sz="5400" dirty="0" smtClean="0"/>
              <a:t>:</a:t>
            </a:r>
            <a:r>
              <a:rPr lang="ru-RU" dirty="0"/>
              <a:t/>
            </a:r>
            <a:br>
              <a:rPr lang="ru-RU" dirty="0"/>
            </a:br>
            <a:endParaRPr lang="en-US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441268"/>
            <a:ext cx="10861523" cy="6448697"/>
          </a:xfrm>
        </p:spPr>
        <p:txBody>
          <a:bodyPr>
            <a:normAutofit/>
          </a:bodyPr>
          <a:lstStyle/>
          <a:p>
            <a:pPr lvl="0">
              <a:lnSpc>
                <a:spcPct val="107000"/>
              </a:lnSpc>
              <a:tabLst>
                <a:tab pos="457200" algn="l"/>
              </a:tabLst>
            </a:pPr>
            <a:r>
              <a:rPr lang="en-US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В </a:t>
            </a:r>
            <a:r>
              <a:rPr lang="en-US" sz="24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быту</a:t>
            </a:r>
            <a:r>
              <a:rPr lang="en-US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следить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 собственной 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внешностью. В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настоящее время зеркала, особенно большие, широко используются в дизайне интерьера, чтобы создать иллюзию пространства, большого объёма в небольших 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помещениях.</a:t>
            </a:r>
          </a:p>
          <a:p>
            <a:pPr marL="457200">
              <a:lnSpc>
                <a:spcPct val="107000"/>
              </a:lnSpc>
            </a:pPr>
            <a: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В качестве рефлекторов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используются параболические зеркала, позволяющие создать пучок параллельных лучей (фары, прожекторы).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</a:pP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Научные приборы: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телескопы, лазеры, зеркальные 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фотоаппараты.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</a:pP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Устройства для безопасности, автомобильные и дорожные </a:t>
            </a:r>
            <a: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зеркала.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В </a:t>
            </a:r>
            <a: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медицине: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гастроскоп</a:t>
            </a:r>
            <a: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(медицинский перископ)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позволяет исследовать желудок: выявлять язву, опухоль и 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т.д., зеркальца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 стоматолога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</a:pP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Военное </a:t>
            </a:r>
            <a: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дело: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военный перископ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перископ на подводной 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лодке.</a:t>
            </a:r>
            <a: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54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384041"/>
            <a:ext cx="8361537" cy="5563913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На 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рисунке показаны изображения S’ точки S в плоском зеркале. На каком из них допущена ошибка</a:t>
            </a:r>
            <a:r>
              <a:rPr lang="ru-RU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170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	№1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170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	№2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170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	№3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170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	Все рисунки верные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 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874" y="1297577"/>
            <a:ext cx="6862354" cy="3309257"/>
          </a:xfrm>
          <a:prstGeom prst="rect">
            <a:avLst/>
          </a:prstGeom>
          <a:noFill/>
        </p:spPr>
      </p:pic>
      <p:sp>
        <p:nvSpPr>
          <p:cNvPr id="5" name="Стрелка вправо 4"/>
          <p:cNvSpPr/>
          <p:nvPr/>
        </p:nvSpPr>
        <p:spPr>
          <a:xfrm>
            <a:off x="304800" y="2725783"/>
            <a:ext cx="372533" cy="2264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32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5117" y="497251"/>
            <a:ext cx="8596668" cy="3880773"/>
          </a:xfrm>
        </p:spPr>
        <p:txBody>
          <a:bodyPr>
            <a:noAutofit/>
          </a:bodyPr>
          <a:lstStyle/>
          <a:p>
            <a:pPr marL="9017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На рисунке представлены изображения предметов (стрелок) в плоском зеркале. На каком из них изображение показано правильно?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170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	№1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170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	№2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170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	№3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	Среди изображений нет верных	</a:t>
            </a:r>
            <a:endParaRPr lang="en-US" sz="28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406" y="4563291"/>
            <a:ext cx="6531427" cy="2294709"/>
          </a:xfrm>
          <a:prstGeom prst="rect">
            <a:avLst/>
          </a:prstGeom>
          <a:noFill/>
        </p:spPr>
      </p:pic>
      <p:sp>
        <p:nvSpPr>
          <p:cNvPr id="6" name="Стрелка вправо 5"/>
          <p:cNvSpPr/>
          <p:nvPr/>
        </p:nvSpPr>
        <p:spPr>
          <a:xfrm>
            <a:off x="0" y="2290354"/>
            <a:ext cx="355117" cy="2264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276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609601"/>
            <a:ext cx="8596668" cy="5860868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Характеристика изображения предмета в плоском зеркале такова: оно …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170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	Мнимое, большего размера, чем предмет, и находится за зеркалом на большом расстоянии от него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170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	Действительное, меньшего размера, чем предмет, и находится перед зеркалом на том же расстоянии, что и предмет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170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	Мнимое, равного с предметом размера и находится за зеркалом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170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	Среди ответов нет верного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252549" y="4746171"/>
            <a:ext cx="424785" cy="2786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33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dirty="0"/>
              <a:t>Тема урока</a:t>
            </a:r>
            <a:r>
              <a:rPr lang="ru-RU" sz="6000" dirty="0"/>
              <a:t>: </a:t>
            </a:r>
            <a:r>
              <a:rPr lang="ru-RU" sz="6000" dirty="0">
                <a:solidFill>
                  <a:schemeClr val="tx1"/>
                </a:solidFill>
              </a:rPr>
              <a:t>Зеркала. Построение изображений в плоском зеркале</a:t>
            </a:r>
            <a:endParaRPr lang="en-US" sz="60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5212" y="2341188"/>
            <a:ext cx="1711289" cy="16236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2937" y="309897"/>
            <a:ext cx="1989283" cy="16197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93" y="2167226"/>
            <a:ext cx="2700746" cy="279055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17" y="5315352"/>
            <a:ext cx="1876814" cy="10632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995" y="4453190"/>
            <a:ext cx="3131080" cy="201619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149" y="4376327"/>
            <a:ext cx="2069611" cy="185900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259" y="4376328"/>
            <a:ext cx="2052857" cy="216991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5732" y="363802"/>
            <a:ext cx="1257784" cy="1401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3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957" y="688841"/>
            <a:ext cx="8596668" cy="5276530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	Какие свойства изображения в плоском зеркале отличают его от самого предмета?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170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	Другой размер и другая удаленность от зеркала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170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	Его мнимость и симметричность, а не тождественность предмету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170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	Его мнимость и другой размер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170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	Различий в них нет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182880" y="2682240"/>
            <a:ext cx="426720" cy="2177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8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609600"/>
            <a:ext cx="8596668" cy="3880773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какое изображение соответствует предмету М</a:t>
            </a:r>
            <a:r>
              <a:rPr lang="en-US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???</a:t>
            </a:r>
            <a:endParaRPr lang="en-US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 smtClean="0"/>
              <a:t>1) А</a:t>
            </a:r>
          </a:p>
          <a:p>
            <a:r>
              <a:rPr lang="ru-RU" dirty="0" smtClean="0"/>
              <a:t>2) Б</a:t>
            </a:r>
          </a:p>
          <a:p>
            <a:r>
              <a:rPr lang="ru-RU" dirty="0" smtClean="0"/>
              <a:t>3) В</a:t>
            </a:r>
          </a:p>
          <a:p>
            <a:r>
              <a:rPr lang="ru-RU" dirty="0" smtClean="0"/>
              <a:t>4) Г</a:t>
            </a:r>
          </a:p>
          <a:p>
            <a:endParaRPr lang="ru-RU" dirty="0" smtClean="0"/>
          </a:p>
          <a:p>
            <a:endParaRPr lang="ru-RU" dirty="0"/>
          </a:p>
          <a:p>
            <a:endParaRPr lang="en-US" dirty="0"/>
          </a:p>
        </p:txBody>
      </p:sp>
      <p:pic>
        <p:nvPicPr>
          <p:cNvPr id="4" name="Рисунок 3" descr="Картинки по запросу задания по физике на тему плоское зеркало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5384" y="2029096"/>
            <a:ext cx="3605348" cy="425849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Стрелка вправо 4"/>
          <p:cNvSpPr/>
          <p:nvPr/>
        </p:nvSpPr>
        <p:spPr>
          <a:xfrm>
            <a:off x="261257" y="1776549"/>
            <a:ext cx="416077" cy="2525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946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Olga\Desktop\Безымянный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1966"/>
            <a:ext cx="9718965" cy="582603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6. Построить изображение предмета за зеркалом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60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414" y="0"/>
            <a:ext cx="8596668" cy="1320800"/>
          </a:xfrm>
        </p:spPr>
        <p:txBody>
          <a:bodyPr>
            <a:normAutofit fontScale="90000"/>
          </a:bodyPr>
          <a:lstStyle/>
          <a:p>
            <a:pPr marL="318770">
              <a:lnSpc>
                <a:spcPct val="107000"/>
              </a:lnSpc>
              <a:spcAft>
                <a:spcPts val="0"/>
              </a:spcAft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7.Построить изображение и предмет</a:t>
            </a:r>
            <a:r>
              <a:rPr lang="ru-RU" sz="4000" b="1" dirty="0" smtClean="0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4" name="Объект 3" descr="C:\Users\Olga\Desktop\Безымянный2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743" y="1741714"/>
            <a:ext cx="7201989" cy="49866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818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13952" y="1053738"/>
            <a:ext cx="8596668" cy="3880773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72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7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Домашнее задание.</a:t>
            </a:r>
            <a:endParaRPr lang="en-US" sz="7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</a:pPr>
            <a:r>
              <a:rPr lang="ru-RU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П.38, ответы на вопросы стр.150, Упражнение 25 2, </a:t>
            </a:r>
            <a:r>
              <a:rPr lang="ru-RU" sz="3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9 баллов.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3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 баллов </a:t>
            </a:r>
            <a:r>
              <a:rPr lang="ru-RU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творческого характера на карточках.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793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6705" y="1270000"/>
            <a:ext cx="8596668" cy="5083419"/>
          </a:xfrm>
        </p:spPr>
        <p:txBody>
          <a:bodyPr>
            <a:normAutofit/>
          </a:bodyPr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Цель урока: 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изучить понятие «плоское зеркало»; научиться строить изображение в плоском зеркале и </a:t>
            </a:r>
            <a:r>
              <a:rPr lang="ru-RU" sz="3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характеризовать его свойства; 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ознакомиться с применением плоских зеркал в быту, технике.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2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1394" y="4990011"/>
            <a:ext cx="2528365" cy="18693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865" y="1829900"/>
            <a:ext cx="2639514" cy="22845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927" y="3230693"/>
            <a:ext cx="2594485" cy="1930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12" y="3772581"/>
            <a:ext cx="2020389" cy="16902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240" y="396242"/>
            <a:ext cx="3487057" cy="19642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609601"/>
            <a:ext cx="8596668" cy="5947954"/>
          </a:xfrm>
        </p:spPr>
        <p:txBody>
          <a:bodyPr>
            <a:normAutofit/>
          </a:bodyPr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На уроке я работал(а)…. </a:t>
            </a:r>
            <a:endParaRPr lang="en-US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Своей работой на уроке я… </a:t>
            </a:r>
            <a:endParaRPr lang="en-US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Урок для меня показался… </a:t>
            </a:r>
            <a:endParaRPr lang="en-US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За урок я … </a:t>
            </a:r>
            <a:endParaRPr lang="en-US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Мое настроение…</a:t>
            </a:r>
            <a:endParaRPr lang="en-US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6. Материал урока мне был…</a:t>
            </a:r>
            <a:endParaRPr lang="en-US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7. Домашнее задание мне кажется...</a:t>
            </a:r>
            <a:endParaRPr lang="en-US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8.	А может кто то считает, что нужно еще поработать с этой темой???</a:t>
            </a:r>
            <a:endParaRPr lang="en-US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7924" y="1054480"/>
            <a:ext cx="1849038" cy="180267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1552" y="2559528"/>
            <a:ext cx="1588770" cy="166932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604" y="2674"/>
            <a:ext cx="2352131" cy="176754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3849" y="5462860"/>
            <a:ext cx="1364025" cy="1322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50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159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65833" y="3457304"/>
            <a:ext cx="8596668" cy="3880773"/>
          </a:xfrm>
        </p:spPr>
        <p:txBody>
          <a:bodyPr/>
          <a:lstStyle/>
          <a:p>
            <a:r>
              <a:rPr lang="ru-RU" sz="3200" b="1" dirty="0"/>
              <a:t>Цель урока</a:t>
            </a:r>
            <a:r>
              <a:rPr lang="ru-RU" sz="3200" dirty="0"/>
              <a:t>: изучить понятие «плоское зеркало»; научиться строить изображение в плоском зеркале и </a:t>
            </a:r>
            <a:r>
              <a:rPr lang="ru-RU" sz="3200" dirty="0" smtClean="0"/>
              <a:t>характеризовать его свойства; </a:t>
            </a:r>
            <a:r>
              <a:rPr lang="ru-RU" sz="3200" dirty="0"/>
              <a:t>ознакомиться с применением плоских зеркал в быту, технике.</a:t>
            </a:r>
            <a:endParaRPr lang="en-US" sz="3200" dirty="0"/>
          </a:p>
          <a:p>
            <a:endParaRPr lang="en-US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938" y="-200296"/>
            <a:ext cx="4273251" cy="334409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6402" y="415653"/>
            <a:ext cx="1869621" cy="15147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9136" y="113213"/>
            <a:ext cx="3211286" cy="292608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007" y="4346810"/>
            <a:ext cx="1686333" cy="130057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6902" y="2361911"/>
            <a:ext cx="1774959" cy="132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27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4183" y="3475672"/>
            <a:ext cx="4441371" cy="28902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62894" y="235132"/>
            <a:ext cx="8596668" cy="3880773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точки зрения физики </a:t>
            </a:r>
            <a:r>
              <a:rPr lang="ru-RU" sz="48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плоское зеркало </a:t>
            </a:r>
            <a:r>
              <a:rPr lang="ru-RU" sz="4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зеркально отражающая поверхность, если падающий на неё пучок параллельных лучей остаётся параллельным. 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6258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383" y="609600"/>
            <a:ext cx="9161417" cy="5721531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451990" y="-52252"/>
            <a:ext cx="3157152" cy="24211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8984" y="1223554"/>
            <a:ext cx="2954655" cy="25254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1455" y="-32976"/>
            <a:ext cx="2979964" cy="2447108"/>
          </a:xfrm>
          <a:prstGeom prst="rect">
            <a:avLst/>
          </a:prstGeom>
        </p:spPr>
      </p:pic>
      <p:sp>
        <p:nvSpPr>
          <p:cNvPr id="5" name="AutoShape 4" descr="Картинки по запросу ну погоди в комнате кривых зеркал"/>
          <p:cNvSpPr>
            <a:spLocks noGrp="1" noChangeAspect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32505" y="2592252"/>
            <a:ext cx="3576637" cy="276089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13827" y="3863613"/>
            <a:ext cx="3458935" cy="2763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56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9323" y="453709"/>
            <a:ext cx="8596668" cy="3880773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Зеркала делятся на </a:t>
            </a:r>
            <a:r>
              <a:rPr lang="ru-RU" sz="4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ru-RU" sz="4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 вида: плоские, вогнутые, и выпуклые</a:t>
            </a:r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48" y="3756382"/>
            <a:ext cx="2540000" cy="254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265" y="3167705"/>
            <a:ext cx="2645228" cy="24558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8777" y="2052663"/>
            <a:ext cx="2532409" cy="2821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17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4263" y="149792"/>
            <a:ext cx="4284617" cy="27902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88785" y="3048000"/>
            <a:ext cx="8150421" cy="38814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942" y="-82187"/>
            <a:ext cx="4032069" cy="31301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0022" y="3588201"/>
            <a:ext cx="2211978" cy="159802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1980" y="2103419"/>
            <a:ext cx="1569829" cy="167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5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</a:t>
            </a:r>
            <a:r>
              <a:rPr lang="ru-RU" dirty="0" smtClean="0"/>
              <a:t>акое </a:t>
            </a:r>
            <a:r>
              <a:rPr lang="ru-RU" dirty="0"/>
              <a:t>будет изображение предмета АВ в зеркале MN???</a:t>
            </a:r>
            <a:endParaRPr lang="en-US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42605" y="2063931"/>
            <a:ext cx="4075611" cy="39885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2985" y="2729659"/>
            <a:ext cx="1775724" cy="152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14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6076" y="609600"/>
            <a:ext cx="9424609" cy="4946469"/>
          </a:xfrm>
        </p:spPr>
        <p:txBody>
          <a:bodyPr>
            <a:normAutofit fontScale="85000" lnSpcReduction="20000"/>
          </a:bodyPr>
          <a:lstStyle/>
          <a:p>
            <a:pPr marL="457200">
              <a:lnSpc>
                <a:spcPct val="107000"/>
              </a:lnSpc>
            </a:pPr>
            <a:r>
              <a:rPr lang="ru-RU" sz="7800" b="1" i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Выяснить</a:t>
            </a:r>
            <a:r>
              <a:rPr lang="ru-RU" sz="7800" b="1" i="1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457200">
              <a:lnSpc>
                <a:spcPct val="107000"/>
              </a:lnSpc>
            </a:pPr>
            <a:r>
              <a:rPr lang="ru-RU" sz="2800" b="1" i="1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200" b="1" i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размеры предмета и изображения,</a:t>
            </a:r>
            <a:endParaRPr lang="en-US" sz="4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</a:pPr>
            <a:r>
              <a:rPr lang="ru-RU" sz="4200" b="1" i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на каком расстоянии находиться </a:t>
            </a:r>
            <a:r>
              <a:rPr lang="ru-RU" sz="4200" b="1" i="1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 </a:t>
            </a:r>
            <a:r>
              <a:rPr lang="ru-RU" sz="4200" b="1" i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 зеркалом и за зеркалом,</a:t>
            </a:r>
            <a:endParaRPr lang="en-US" sz="4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</a:pPr>
            <a:r>
              <a:rPr lang="ru-RU" sz="4200" b="1" i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мнимое изображение или нет, </a:t>
            </a:r>
            <a:endParaRPr lang="en-US" sz="4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4200" b="1" i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4.Изображение симметричное (т. е. меняет правое на левое) или тождественное?</a:t>
            </a:r>
            <a:endParaRPr lang="en-US" sz="4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27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664</TotalTime>
  <Words>707</Words>
  <Application>Microsoft Office PowerPoint</Application>
  <PresentationFormat>Широкоэкранный</PresentationFormat>
  <Paragraphs>85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27</vt:i4>
      </vt:variant>
    </vt:vector>
  </HeadingPairs>
  <TitlesOfParts>
    <vt:vector size="38" baseType="lpstr">
      <vt:lpstr>Arial</vt:lpstr>
      <vt:lpstr>Calibri</vt:lpstr>
      <vt:lpstr>Calibri Light</vt:lpstr>
      <vt:lpstr>Garamond</vt:lpstr>
      <vt:lpstr>palatino linotype</vt:lpstr>
      <vt:lpstr>Times New Roman</vt:lpstr>
      <vt:lpstr>Trebuchet MS</vt:lpstr>
      <vt:lpstr>Wingdings 3</vt:lpstr>
      <vt:lpstr>Аспект</vt:lpstr>
      <vt:lpstr>Тема Office</vt:lpstr>
      <vt:lpstr>Натуральные материалы</vt:lpstr>
      <vt:lpstr>Презентация PowerPoint</vt:lpstr>
      <vt:lpstr>Тема урока: Зеркала. Построение изображений в плоском зеркале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Какое будет изображение предмета АВ в зеркале MN???</vt:lpstr>
      <vt:lpstr>Презентация PowerPoint</vt:lpstr>
      <vt:lpstr>ВСПОМНИМ ПРАВИЛА БЕЗОПАСНОСТИ!!!  Будьте внимательны, дисциплинированны, осторожны, точно выполняйте указания учителя </vt:lpstr>
      <vt:lpstr>Презентация PowerPoint</vt:lpstr>
      <vt:lpstr>Построим изображение предмета в плоском зеркале, используя закон отражения света.</vt:lpstr>
      <vt:lpstr>Теперь мы можем свами построить изображение AB в зеркале MN</vt:lpstr>
      <vt:lpstr>Сколько изображений можно получить в двух плоских зеркалах, находящихся под углом друг к другу???</vt:lpstr>
      <vt:lpstr>Презентация PowerPoint</vt:lpstr>
      <vt:lpstr>Применение зеркал: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6. Построить изображение предмета за зеркалом </vt:lpstr>
      <vt:lpstr> 7.Построить изображение и предмет.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Зеркала. Построение изображений в плоском зеркале</dc:title>
  <dc:creator>Пользователь Windows</dc:creator>
  <cp:lastModifiedBy>Хава</cp:lastModifiedBy>
  <cp:revision>72</cp:revision>
  <dcterms:created xsi:type="dcterms:W3CDTF">2018-04-19T08:10:34Z</dcterms:created>
  <dcterms:modified xsi:type="dcterms:W3CDTF">2022-04-25T11:04:21Z</dcterms:modified>
</cp:coreProperties>
</file>