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7"/>
  </p:notesMasterIdLst>
  <p:sldIdLst>
    <p:sldId id="256" r:id="rId2"/>
    <p:sldId id="259" r:id="rId3"/>
    <p:sldId id="278" r:id="rId4"/>
    <p:sldId id="275" r:id="rId5"/>
    <p:sldId id="277" r:id="rId6"/>
    <p:sldId id="276" r:id="rId7"/>
    <p:sldId id="272" r:id="rId8"/>
    <p:sldId id="286" r:id="rId9"/>
    <p:sldId id="279" r:id="rId10"/>
    <p:sldId id="285" r:id="rId11"/>
    <p:sldId id="273" r:id="rId12"/>
    <p:sldId id="265" r:id="rId13"/>
    <p:sldId id="282" r:id="rId14"/>
    <p:sldId id="287" r:id="rId15"/>
    <p:sldId id="288" r:id="rId16"/>
    <p:sldId id="289" r:id="rId17"/>
    <p:sldId id="283" r:id="rId18"/>
    <p:sldId id="290" r:id="rId19"/>
    <p:sldId id="281" r:id="rId20"/>
    <p:sldId id="291" r:id="rId21"/>
    <p:sldId id="292" r:id="rId22"/>
    <p:sldId id="293" r:id="rId23"/>
    <p:sldId id="294" r:id="rId24"/>
    <p:sldId id="295" r:id="rId25"/>
    <p:sldId id="296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0101"/>
    <a:srgbClr val="FF9900"/>
    <a:srgbClr val="339933"/>
    <a:srgbClr val="000000"/>
    <a:srgbClr val="F9E3A5"/>
    <a:srgbClr val="FFFFEB"/>
    <a:srgbClr val="F3F3F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31" autoAdjust="0"/>
    <p:restoredTop sz="94660" autoAdjust="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NULL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6B4A369C-E1BD-4F0B-9F9E-57DFC9C3EF6E}" type="datetimeFigureOut">
              <a:rPr lang="ru-RU"/>
              <a:pPr>
                <a:defRPr/>
              </a:pPr>
              <a:t>20.01.2021</a:t>
            </a:fld>
            <a:endParaRPr lang="ru-RU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E70653DB-9166-465C-A6EF-EEA0B71DA2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9142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404AC8-5E65-4907-9BC6-FCE120346936}" type="slidenum">
              <a:rPr lang="ru-RU"/>
              <a:pPr/>
              <a:t>4</a:t>
            </a:fld>
            <a:endParaRPr lang="ru-RU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Слайд 7.Желая передвинуть тумбочку, мы действуем на неё с силой, но если при этом тумбочка не приходит в движение, то механической работы мы не совершаем (щелчок мышью).</a:t>
            </a:r>
          </a:p>
        </p:txBody>
      </p:sp>
    </p:spTree>
    <p:extLst>
      <p:ext uri="{BB962C8B-B14F-4D97-AF65-F5344CB8AC3E}">
        <p14:creationId xmlns:p14="http://schemas.microsoft.com/office/powerpoint/2010/main" val="1647288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322E04-FB2F-466A-BF92-102F986658F3}" type="slidenum">
              <a:rPr lang="ru-RU"/>
              <a:pPr/>
              <a:t>5</a:t>
            </a:fld>
            <a:endParaRPr lang="ru-RU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Слайд 4. Рассмотрим пример. Лошадь, тянущая телегу, действует на неё с некоторой силой (щелчок мышью). Обозначим ее F</a:t>
            </a:r>
            <a:r>
              <a:rPr lang="ru-RU" baseline="-25000" smtClean="0"/>
              <a:t>тяги</a:t>
            </a:r>
            <a:r>
              <a:rPr lang="ru-RU" smtClean="0"/>
              <a:t>. Телега движется вправо (щелчок мышью), то есть вдоль направления силы тяги лошади. Поэтому в физике говорят, что F</a:t>
            </a:r>
            <a:r>
              <a:rPr lang="ru-RU" baseline="-25000" smtClean="0"/>
              <a:t>тяги</a:t>
            </a:r>
            <a:r>
              <a:rPr lang="ru-RU" smtClean="0"/>
              <a:t> совершает над телегой механическую работу. </a:t>
            </a:r>
          </a:p>
        </p:txBody>
      </p:sp>
    </p:spTree>
    <p:extLst>
      <p:ext uri="{BB962C8B-B14F-4D97-AF65-F5344CB8AC3E}">
        <p14:creationId xmlns:p14="http://schemas.microsoft.com/office/powerpoint/2010/main" val="315686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E58A73-E17D-4B87-B282-46AD5219299E}" type="slidenum">
              <a:rPr lang="ru-RU"/>
              <a:pPr/>
              <a:t>6</a:t>
            </a:fld>
            <a:endParaRPr lang="ru-RU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Слайд 5. Рассмотрим примеры механической работы (щелчок мышью). Поезд движется под действием силы тяги электровоза, при этом совершается механическая работа. Желая передвинуть шкаф (щелчок мышью), мы действуем на него с силой, и он постепенно приходит в движение. Скорость шкафа при этом увеличивается. Из этих примеров видно, что механическая работа совершается, когда тело движется под действием силы.</a:t>
            </a:r>
          </a:p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878797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pattFill prst="pct5">
          <a:fgClr>
            <a:srgbClr val="F9E3A5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rgbClr val="FFFFE5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ltGray">
          <a:xfrm>
            <a:off x="1270000" y="4933950"/>
            <a:ext cx="7874000" cy="223838"/>
          </a:xfrm>
          <a:prstGeom prst="rect">
            <a:avLst/>
          </a:prstGeom>
          <a:solidFill>
            <a:srgbClr val="339966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gray">
          <a:xfrm>
            <a:off x="3175" y="4935538"/>
            <a:ext cx="1282700" cy="222250"/>
          </a:xfrm>
          <a:prstGeom prst="rect">
            <a:avLst/>
          </a:prstGeom>
          <a:solidFill>
            <a:srgbClr val="F3C43F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Rectangle 24"/>
          <p:cNvSpPr>
            <a:spLocks noChangeArrowheads="1"/>
          </p:cNvSpPr>
          <p:nvPr userDrawn="1"/>
        </p:nvSpPr>
        <p:spPr bwMode="invGray">
          <a:xfrm flipH="1">
            <a:off x="8221663" y="0"/>
            <a:ext cx="136525" cy="928688"/>
          </a:xfrm>
          <a:prstGeom prst="rect">
            <a:avLst/>
          </a:prstGeom>
          <a:solidFill>
            <a:srgbClr val="F3C43F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0" name="Рисунок 15" descr="occupations_bike_repair_s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5888" y="92868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6" descr="science_machines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4000500"/>
            <a:ext cx="391477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/>
            </a:lvl1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0"/>
            </a:lvl1pPr>
          </a:lstStyle>
          <a:p>
            <a:r>
              <a:rPr lang="ru-RU" altLang="zh-CN" dirty="0" smtClean="0"/>
              <a:t>Образец заголовка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www.wondershare.com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Name</a:t>
            </a: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8475" y="233363"/>
            <a:ext cx="2130425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238875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www.wondershare.com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Name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159A1D-866C-49C2-B4A6-1FB2EA2AB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58613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032250" y="1598613"/>
            <a:ext cx="36179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032250" y="3922713"/>
            <a:ext cx="36179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9"/>
          <p:cNvSpPr>
            <a:spLocks noGrp="1" noChangeArrowheads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0"/>
          <p:cNvSpPr>
            <a:spLocks noGrp="1" noChangeArrowheads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6EFA6-FBD2-4A9D-9654-53F433C21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01421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www.wondershare.com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Name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www.wondershare.com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Name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www.wondershare.com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Name</a:t>
            </a: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www.wondershare.com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Name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www.wondershare.com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Name</a:t>
            </a: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www.wondershare.com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Name</a:t>
            </a: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www.wondershare.com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Name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www.wondershare.com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Company Name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ltGray">
          <a:xfrm>
            <a:off x="0" y="981075"/>
            <a:ext cx="250825" cy="5891213"/>
          </a:xfrm>
          <a:prstGeom prst="rect">
            <a:avLst/>
          </a:prstGeom>
          <a:solidFill>
            <a:srgbClr val="339966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solidFill>
            <a:srgbClr val="F3C43F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rgbClr val="FFCC00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white">
          <a:xfrm>
            <a:off x="179388" y="134938"/>
            <a:ext cx="8785225" cy="773112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rgbClr val="FFCC00"/>
          </a:soli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53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1547813" y="233363"/>
            <a:ext cx="7431087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</p:sldLayoutIdLst>
  <p:transition>
    <p:fade/>
  </p:transition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rgbClr val="3399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3C43F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2.png"/><Relationship Id="rId3" Type="http://schemas.openxmlformats.org/officeDocument/2006/relationships/image" Target="../media/image26.png"/><Relationship Id="rId7" Type="http://schemas.openxmlformats.org/officeDocument/2006/relationships/oleObject" Target="../embeddings/oleObject6.bin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5.png"/><Relationship Id="rId1" Type="http://schemas.openxmlformats.org/officeDocument/2006/relationships/vmlDrawing" Target="../drawings/vmlDrawing4.vml"/><Relationship Id="rId6" Type="http://schemas.openxmlformats.org/officeDocument/2006/relationships/image" Target="../media/image29.png"/><Relationship Id="rId11" Type="http://schemas.openxmlformats.org/officeDocument/2006/relationships/image" Target="../media/image31.png"/><Relationship Id="rId5" Type="http://schemas.openxmlformats.org/officeDocument/2006/relationships/image" Target="../media/image28.png"/><Relationship Id="rId15" Type="http://schemas.openxmlformats.org/officeDocument/2006/relationships/image" Target="../media/image34.png"/><Relationship Id="rId10" Type="http://schemas.openxmlformats.org/officeDocument/2006/relationships/oleObject" Target="../embeddings/oleObject7.bin"/><Relationship Id="rId4" Type="http://schemas.openxmlformats.org/officeDocument/2006/relationships/image" Target="../media/image27.png"/><Relationship Id="rId9" Type="http://schemas.openxmlformats.org/officeDocument/2006/relationships/image" Target="../media/image30.png"/><Relationship Id="rId1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image" Target="../media/image4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7.png"/><Relationship Id="rId5" Type="http://schemas.openxmlformats.org/officeDocument/2006/relationships/image" Target="../media/image46.wmf"/><Relationship Id="rId4" Type="http://schemas.openxmlformats.org/officeDocument/2006/relationships/oleObject" Target="../embeddings/oleObject11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0.png"/><Relationship Id="rId5" Type="http://schemas.openxmlformats.org/officeDocument/2006/relationships/image" Target="../media/image47.png"/><Relationship Id="rId4" Type="http://schemas.openxmlformats.org/officeDocument/2006/relationships/image" Target="../media/image49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3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5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4"/>
          <p:cNvSpPr>
            <a:spLocks noChangeArrowheads="1" noChangeShapeType="1" noTextEdit="1"/>
          </p:cNvSpPr>
          <p:nvPr/>
        </p:nvSpPr>
        <p:spPr bwMode="gray">
          <a:xfrm>
            <a:off x="323528" y="1772816"/>
            <a:ext cx="7345362" cy="1724029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6000" b="1" kern="1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Verdana"/>
                <a:ea typeface="Verdana"/>
                <a:cs typeface="Verdana"/>
              </a:rPr>
              <a:t>Механическая </a:t>
            </a:r>
            <a:r>
              <a:rPr lang="ru-RU" sz="6000" b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Verdana"/>
                <a:ea typeface="Verdana"/>
                <a:cs typeface="Verdana"/>
              </a:rPr>
              <a:t>работа</a:t>
            </a:r>
          </a:p>
          <a:p>
            <a:pPr algn="ctr"/>
            <a:r>
              <a:rPr lang="ru-RU" sz="6000" b="1" kern="1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Verdana"/>
                <a:ea typeface="Verdana"/>
                <a:cs typeface="Verdana"/>
              </a:rPr>
              <a:t> и мощность</a:t>
            </a:r>
            <a:endParaRPr lang="ru-RU" sz="6000" b="1" kern="1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Verdana"/>
              <a:ea typeface="Verdana"/>
              <a:cs typeface="Verdan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Прямоугольник 1"/>
          <p:cNvSpPr>
            <a:spLocks noChangeArrowheads="1"/>
          </p:cNvSpPr>
          <p:nvPr/>
        </p:nvSpPr>
        <p:spPr bwMode="auto">
          <a:xfrm>
            <a:off x="1763713" y="252413"/>
            <a:ext cx="5676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МЕХАНИЧЕСКАЯ  РАБОТА</a:t>
            </a:r>
            <a:endParaRPr lang="ru-RU" sz="320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95536" y="1412776"/>
            <a:ext cx="8568952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8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СИ: </a:t>
            </a:r>
            <a:endParaRPr lang="ru-RU" sz="8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8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A]</a:t>
            </a:r>
            <a:r>
              <a:rPr lang="ru-RU" sz="8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8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[H</a:t>
            </a: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∙ м = </a:t>
            </a: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</a:t>
            </a:r>
            <a:r>
              <a:rPr lang="en-US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8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1Дж = 1Н ∙ 1м</a:t>
            </a:r>
          </a:p>
        </p:txBody>
      </p:sp>
    </p:spTree>
    <p:extLst>
      <p:ext uri="{BB962C8B-B14F-4D97-AF65-F5344CB8AC3E}">
        <p14:creationId xmlns:p14="http://schemas.microsoft.com/office/powerpoint/2010/main" val="109910179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Единицы работы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98739" y="3645072"/>
            <a:ext cx="5380549" cy="2736255"/>
          </a:xfrm>
        </p:spPr>
        <p:txBody>
          <a:bodyPr/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1кДж=1000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Дж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1МДж=1000 000Дж</a:t>
            </a:r>
          </a:p>
          <a:p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1мДж=0,001Дж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6726238" y="3857628"/>
            <a:ext cx="2417762" cy="2311400"/>
            <a:chOff x="4059" y="1888"/>
            <a:chExt cx="1523" cy="1456"/>
          </a:xfrm>
        </p:grpSpPr>
        <p:graphicFrame>
          <p:nvGraphicFramePr>
            <p:cNvPr id="6" name="Object 9"/>
            <p:cNvGraphicFramePr>
              <a:graphicFrameLocks noChangeAspect="1"/>
            </p:cNvGraphicFramePr>
            <p:nvPr/>
          </p:nvGraphicFramePr>
          <p:xfrm>
            <a:off x="4059" y="1888"/>
            <a:ext cx="664" cy="14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671" name="Image" r:id="rId3" imgW="1053597" imgH="2311111" progId="">
                    <p:embed/>
                  </p:oleObj>
                </mc:Choice>
                <mc:Fallback>
                  <p:oleObj name="Image" r:id="rId3" imgW="1053597" imgH="2311111" progId="">
                    <p:embed/>
                    <p:pic>
                      <p:nvPicPr>
                        <p:cNvPr id="0" name="Picture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59" y="1888"/>
                          <a:ext cx="664" cy="14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Line 11"/>
            <p:cNvSpPr>
              <a:spLocks noChangeShapeType="1"/>
            </p:cNvSpPr>
            <p:nvPr/>
          </p:nvSpPr>
          <p:spPr bwMode="auto">
            <a:xfrm>
              <a:off x="4286" y="2614"/>
              <a:ext cx="408" cy="0"/>
            </a:xfrm>
            <a:prstGeom prst="line">
              <a:avLst/>
            </a:prstGeom>
            <a:noFill/>
            <a:ln w="38100">
              <a:solidFill>
                <a:srgbClr val="F9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4785" y="2387"/>
              <a:ext cx="79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 i="1">
                  <a:solidFill>
                    <a:srgbClr val="F90101"/>
                  </a:solidFill>
                  <a:latin typeface="Times New Roman" pitchFamily="18" charset="0"/>
                </a:rPr>
                <a:t>F</a:t>
              </a:r>
              <a:r>
                <a:rPr lang="ru-RU" sz="2800" b="1" i="1" baseline="-25000">
                  <a:solidFill>
                    <a:srgbClr val="F90101"/>
                  </a:solidFill>
                  <a:latin typeface="Times New Roman" pitchFamily="18" charset="0"/>
                </a:rPr>
                <a:t>т</a:t>
              </a:r>
              <a:r>
                <a:rPr lang="ru-RU" sz="2800" b="1" i="1">
                  <a:solidFill>
                    <a:srgbClr val="F90101"/>
                  </a:solidFill>
                  <a:latin typeface="Times New Roman" pitchFamily="18" charset="0"/>
                </a:rPr>
                <a:t>=1Н</a:t>
              </a:r>
            </a:p>
          </p:txBody>
        </p:sp>
      </p:grpSp>
      <p:sp>
        <p:nvSpPr>
          <p:cNvPr id="9" name="Line 14"/>
          <p:cNvSpPr>
            <a:spLocks noChangeShapeType="1"/>
          </p:cNvSpPr>
          <p:nvPr/>
        </p:nvSpPr>
        <p:spPr bwMode="auto">
          <a:xfrm>
            <a:off x="6221413" y="6091241"/>
            <a:ext cx="28892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 flipV="1">
            <a:off x="6365875" y="4146553"/>
            <a:ext cx="0" cy="19446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16"/>
          <p:cNvSpPr>
            <a:spLocks noChangeShapeType="1"/>
          </p:cNvSpPr>
          <p:nvPr/>
        </p:nvSpPr>
        <p:spPr bwMode="auto">
          <a:xfrm>
            <a:off x="6221413" y="4138616"/>
            <a:ext cx="28892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5789613" y="4722816"/>
            <a:ext cx="54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F90101"/>
                </a:solidFill>
                <a:latin typeface="Times New Roman" pitchFamily="18" charset="0"/>
              </a:rPr>
              <a:t>1м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85720" y="1285860"/>
            <a:ext cx="4429156" cy="2246769"/>
          </a:xfrm>
          <a:prstGeom prst="rect">
            <a:avLst/>
          </a:prstGeom>
          <a:solidFill>
            <a:schemeClr val="bg2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единицу работы принимают работу, совершаемую силой в 1 Н, на пути, равном 1 м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Измеряют в Джоулях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8" descr="http://shopedu.ru/uploaded_files/shop_images/48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1214422"/>
            <a:ext cx="1785950" cy="2469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6429388" y="5572140"/>
            <a:ext cx="27146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339933"/>
                </a:solidFill>
              </a:rPr>
              <a:t>А = 1 Дж=1Н</a:t>
            </a:r>
            <a:r>
              <a:rPr lang="en-US" sz="2400" b="1" dirty="0" smtClean="0">
                <a:solidFill>
                  <a:srgbClr val="339933"/>
                </a:solidFill>
                <a:cs typeface="Arial" pitchFamily="34" charset="0"/>
              </a:rPr>
              <a:t>·</a:t>
            </a:r>
            <a:r>
              <a:rPr lang="ru-RU" sz="2400" b="1" dirty="0" smtClean="0">
                <a:solidFill>
                  <a:srgbClr val="339933"/>
                </a:solidFill>
                <a:cs typeface="Arial" pitchFamily="34" charset="0"/>
              </a:rPr>
              <a:t>1м</a:t>
            </a:r>
            <a:endParaRPr lang="ru-RU" sz="2400" b="1" dirty="0">
              <a:solidFill>
                <a:srgbClr val="339933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46821E-7 L -1.66667E-6 -0.2834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  <p:bldP spid="9" grpId="0" animBg="1"/>
      <p:bldP spid="10" grpId="0" animBg="1"/>
      <p:bldP spid="11" grpId="0" animBg="1"/>
      <p:bldP spid="12" grpId="0"/>
      <p:bldP spid="13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1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2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-211138"/>
            <a:ext cx="8964612" cy="1206501"/>
          </a:xfrm>
          <a:noFill/>
        </p:spPr>
      </p:pic>
      <p:pic>
        <p:nvPicPr>
          <p:cNvPr id="3994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138" y="949325"/>
            <a:ext cx="3687762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7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838" y="954088"/>
            <a:ext cx="3687762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8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9188" y="1068388"/>
            <a:ext cx="1547812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9949" name="Object 13"/>
          <p:cNvGraphicFramePr>
            <a:graphicFrameLocks noGrp="1" noChangeAspect="1"/>
          </p:cNvGraphicFramePr>
          <p:nvPr>
            <p:ph idx="4294967295"/>
          </p:nvPr>
        </p:nvGraphicFramePr>
        <p:xfrm>
          <a:off x="827088" y="2708275"/>
          <a:ext cx="8763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1" name="Image" r:id="rId7" imgW="875882" imgH="888889" progId="">
                  <p:embed/>
                </p:oleObj>
              </mc:Choice>
              <mc:Fallback>
                <p:oleObj name="Image" r:id="rId7" imgW="875882" imgH="888889" progId="">
                  <p:embed/>
                  <p:pic>
                    <p:nvPicPr>
                      <p:cNvPr id="0" name="Picture 5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2708275"/>
                        <a:ext cx="8763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52" name="Line 16"/>
          <p:cNvSpPr>
            <a:spLocks noChangeShapeType="1"/>
          </p:cNvSpPr>
          <p:nvPr/>
        </p:nvSpPr>
        <p:spPr bwMode="auto">
          <a:xfrm>
            <a:off x="1187450" y="3573463"/>
            <a:ext cx="7129463" cy="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 type="oval" w="med" len="med"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9953" name="Text Box 17"/>
          <p:cNvSpPr txBox="1">
            <a:spLocks noChangeArrowheads="1"/>
          </p:cNvSpPr>
          <p:nvPr/>
        </p:nvSpPr>
        <p:spPr bwMode="auto">
          <a:xfrm>
            <a:off x="4119563" y="3465513"/>
            <a:ext cx="5222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endParaRPr lang="ru-RU" sz="4000" b="1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9954" name="Picture 1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388" y="1989138"/>
            <a:ext cx="3402012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258888" y="2708275"/>
            <a:ext cx="1368425" cy="457200"/>
            <a:chOff x="793" y="1706"/>
            <a:chExt cx="862" cy="288"/>
          </a:xfrm>
        </p:grpSpPr>
        <p:sp>
          <p:nvSpPr>
            <p:cNvPr id="4131" name="Line 19"/>
            <p:cNvSpPr>
              <a:spLocks noChangeShapeType="1"/>
            </p:cNvSpPr>
            <p:nvPr/>
          </p:nvSpPr>
          <p:spPr bwMode="auto">
            <a:xfrm>
              <a:off x="793" y="1979"/>
              <a:ext cx="862" cy="0"/>
            </a:xfrm>
            <a:prstGeom prst="line">
              <a:avLst/>
            </a:prstGeom>
            <a:noFill/>
            <a:ln w="38100">
              <a:solidFill>
                <a:srgbClr val="F9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2" name="Text Box 20"/>
            <p:cNvSpPr txBox="1">
              <a:spLocks noChangeArrowheads="1"/>
            </p:cNvSpPr>
            <p:nvPr/>
          </p:nvSpPr>
          <p:spPr bwMode="auto">
            <a:xfrm>
              <a:off x="1111" y="1706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i="1">
                  <a:solidFill>
                    <a:srgbClr val="F90101"/>
                  </a:solidFill>
                </a:rPr>
                <a:t>F</a:t>
              </a:r>
              <a:endParaRPr lang="ru-RU" sz="2400" b="1" i="1">
                <a:solidFill>
                  <a:srgbClr val="F90101"/>
                </a:solidFill>
              </a:endParaRPr>
            </a:p>
          </p:txBody>
        </p:sp>
        <p:sp>
          <p:nvSpPr>
            <p:cNvPr id="4133" name="Line 21"/>
            <p:cNvSpPr>
              <a:spLocks noChangeShapeType="1"/>
            </p:cNvSpPr>
            <p:nvPr/>
          </p:nvSpPr>
          <p:spPr bwMode="auto">
            <a:xfrm>
              <a:off x="1202" y="1706"/>
              <a:ext cx="136" cy="0"/>
            </a:xfrm>
            <a:prstGeom prst="line">
              <a:avLst/>
            </a:prstGeom>
            <a:noFill/>
            <a:ln w="9525">
              <a:solidFill>
                <a:srgbClr val="F9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39959" name="Object 23"/>
          <p:cNvGraphicFramePr>
            <a:graphicFrameLocks noChangeAspect="1"/>
          </p:cNvGraphicFramePr>
          <p:nvPr/>
        </p:nvGraphicFramePr>
        <p:xfrm>
          <a:off x="827088" y="3979863"/>
          <a:ext cx="8763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2" name="Image" r:id="rId10" imgW="875882" imgH="888889" progId="">
                  <p:embed/>
                </p:oleObj>
              </mc:Choice>
              <mc:Fallback>
                <p:oleObj name="Image" r:id="rId10" imgW="875882" imgH="888889" progId="">
                  <p:embed/>
                  <p:pic>
                    <p:nvPicPr>
                      <p:cNvPr id="0" name="Picture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3979863"/>
                        <a:ext cx="8763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60" name="Line 24"/>
          <p:cNvSpPr>
            <a:spLocks noChangeShapeType="1"/>
          </p:cNvSpPr>
          <p:nvPr/>
        </p:nvSpPr>
        <p:spPr bwMode="auto">
          <a:xfrm>
            <a:off x="1187450" y="4845050"/>
            <a:ext cx="7129463" cy="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 type="oval" w="med" len="med"/>
            <a:tailEnd type="oval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-107950" y="4365625"/>
            <a:ext cx="1368425" cy="457200"/>
            <a:chOff x="-68" y="2750"/>
            <a:chExt cx="862" cy="288"/>
          </a:xfrm>
        </p:grpSpPr>
        <p:sp>
          <p:nvSpPr>
            <p:cNvPr id="4128" name="Line 26"/>
            <p:cNvSpPr>
              <a:spLocks noChangeShapeType="1"/>
            </p:cNvSpPr>
            <p:nvPr/>
          </p:nvSpPr>
          <p:spPr bwMode="auto">
            <a:xfrm flipH="1">
              <a:off x="-68" y="3023"/>
              <a:ext cx="862" cy="0"/>
            </a:xfrm>
            <a:prstGeom prst="line">
              <a:avLst/>
            </a:prstGeom>
            <a:noFill/>
            <a:ln w="38100">
              <a:solidFill>
                <a:srgbClr val="F9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9" name="Text Box 27"/>
            <p:cNvSpPr txBox="1">
              <a:spLocks noChangeArrowheads="1"/>
            </p:cNvSpPr>
            <p:nvPr/>
          </p:nvSpPr>
          <p:spPr bwMode="auto">
            <a:xfrm>
              <a:off x="58" y="2750"/>
              <a:ext cx="4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i="1">
                  <a:solidFill>
                    <a:srgbClr val="F90101"/>
                  </a:solidFill>
                </a:rPr>
                <a:t>F</a:t>
              </a:r>
              <a:r>
                <a:rPr lang="ru-RU" sz="2400" b="1" i="1" baseline="-25000">
                  <a:solidFill>
                    <a:srgbClr val="F90101"/>
                  </a:solidFill>
                </a:rPr>
                <a:t>тр</a:t>
              </a:r>
            </a:p>
          </p:txBody>
        </p:sp>
        <p:sp>
          <p:nvSpPr>
            <p:cNvPr id="4130" name="Line 28"/>
            <p:cNvSpPr>
              <a:spLocks noChangeShapeType="1"/>
            </p:cNvSpPr>
            <p:nvPr/>
          </p:nvSpPr>
          <p:spPr bwMode="auto">
            <a:xfrm>
              <a:off x="169" y="2750"/>
              <a:ext cx="136" cy="0"/>
            </a:xfrm>
            <a:prstGeom prst="line">
              <a:avLst/>
            </a:prstGeom>
            <a:noFill/>
            <a:ln w="9525">
              <a:solidFill>
                <a:srgbClr val="F9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9966" name="Text Box 30"/>
          <p:cNvSpPr txBox="1">
            <a:spLocks noChangeArrowheads="1"/>
          </p:cNvSpPr>
          <p:nvPr/>
        </p:nvSpPr>
        <p:spPr bwMode="auto">
          <a:xfrm>
            <a:off x="4140200" y="4724400"/>
            <a:ext cx="522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endParaRPr lang="ru-RU" sz="4000" b="1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9967" name="Picture 3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54438" y="1989138"/>
            <a:ext cx="3713162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9968" name="Object 32"/>
          <p:cNvGraphicFramePr>
            <a:graphicFrameLocks noChangeAspect="1"/>
          </p:cNvGraphicFramePr>
          <p:nvPr/>
        </p:nvGraphicFramePr>
        <p:xfrm>
          <a:off x="827088" y="5078413"/>
          <a:ext cx="8763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3" name="Image" r:id="rId12" imgW="875882" imgH="888889" progId="">
                  <p:embed/>
                </p:oleObj>
              </mc:Choice>
              <mc:Fallback>
                <p:oleObj name="Image" r:id="rId12" imgW="875882" imgH="888889" progId="">
                  <p:embed/>
                  <p:pic>
                    <p:nvPicPr>
                      <p:cNvPr id="0" name="Picture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5078413"/>
                        <a:ext cx="8763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69" name="Line 33"/>
          <p:cNvSpPr>
            <a:spLocks noChangeShapeType="1"/>
          </p:cNvSpPr>
          <p:nvPr/>
        </p:nvSpPr>
        <p:spPr bwMode="auto">
          <a:xfrm>
            <a:off x="1187450" y="5943600"/>
            <a:ext cx="7129463" cy="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 type="oval" w="med" len="med"/>
            <a:tailEnd type="oval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4" name="Group 39"/>
          <p:cNvGrpSpPr>
            <a:grpSpLocks/>
          </p:cNvGrpSpPr>
          <p:nvPr/>
        </p:nvGrpSpPr>
        <p:grpSpPr bwMode="auto">
          <a:xfrm>
            <a:off x="1258888" y="5541963"/>
            <a:ext cx="623887" cy="936625"/>
            <a:chOff x="793" y="3491"/>
            <a:chExt cx="393" cy="590"/>
          </a:xfrm>
        </p:grpSpPr>
        <p:sp>
          <p:nvSpPr>
            <p:cNvPr id="4125" name="Line 35"/>
            <p:cNvSpPr>
              <a:spLocks noChangeShapeType="1"/>
            </p:cNvSpPr>
            <p:nvPr/>
          </p:nvSpPr>
          <p:spPr bwMode="auto">
            <a:xfrm flipH="1">
              <a:off x="793" y="3491"/>
              <a:ext cx="1" cy="453"/>
            </a:xfrm>
            <a:prstGeom prst="line">
              <a:avLst/>
            </a:prstGeom>
            <a:noFill/>
            <a:ln w="38100">
              <a:solidFill>
                <a:srgbClr val="F90101"/>
              </a:solidFill>
              <a:round/>
              <a:headEnd type="oval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6" name="Text Box 36"/>
            <p:cNvSpPr txBox="1">
              <a:spLocks noChangeArrowheads="1"/>
            </p:cNvSpPr>
            <p:nvPr/>
          </p:nvSpPr>
          <p:spPr bwMode="auto">
            <a:xfrm>
              <a:off x="839" y="3793"/>
              <a:ext cx="34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i="1">
                  <a:solidFill>
                    <a:srgbClr val="F90101"/>
                  </a:solidFill>
                </a:rPr>
                <a:t>F</a:t>
              </a:r>
              <a:r>
                <a:rPr lang="ru-RU" sz="2400" b="1" i="1" baseline="-25000">
                  <a:solidFill>
                    <a:srgbClr val="F90101"/>
                  </a:solidFill>
                </a:rPr>
                <a:t>т</a:t>
              </a:r>
            </a:p>
          </p:txBody>
        </p:sp>
        <p:sp>
          <p:nvSpPr>
            <p:cNvPr id="4127" name="Line 37"/>
            <p:cNvSpPr>
              <a:spLocks noChangeShapeType="1"/>
            </p:cNvSpPr>
            <p:nvPr/>
          </p:nvSpPr>
          <p:spPr bwMode="auto">
            <a:xfrm>
              <a:off x="930" y="3793"/>
              <a:ext cx="136" cy="0"/>
            </a:xfrm>
            <a:prstGeom prst="line">
              <a:avLst/>
            </a:prstGeom>
            <a:noFill/>
            <a:ln w="9525">
              <a:solidFill>
                <a:srgbClr val="F9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9974" name="Text Box 38"/>
          <p:cNvSpPr txBox="1">
            <a:spLocks noChangeArrowheads="1"/>
          </p:cNvSpPr>
          <p:nvPr/>
        </p:nvSpPr>
        <p:spPr bwMode="auto">
          <a:xfrm>
            <a:off x="4140200" y="5822950"/>
            <a:ext cx="522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>
                <a:solidFill>
                  <a:srgbClr val="FF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endParaRPr lang="ru-RU" sz="4000" b="1">
              <a:solidFill>
                <a:srgbClr val="FF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9976" name="Picture 4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32588" y="1989138"/>
            <a:ext cx="2981325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79" name="Picture 43" descr="4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605588" y="4868863"/>
            <a:ext cx="2538412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80" name="AutoShape 44"/>
          <p:cNvSpPr>
            <a:spLocks noChangeArrowheads="1"/>
          </p:cNvSpPr>
          <p:nvPr/>
        </p:nvSpPr>
        <p:spPr bwMode="auto">
          <a:xfrm flipH="1">
            <a:off x="1547813" y="4649788"/>
            <a:ext cx="5038725" cy="2208212"/>
          </a:xfrm>
          <a:prstGeom prst="cloudCallout">
            <a:avLst>
              <a:gd name="adj1" fmla="val -76875"/>
              <a:gd name="adj2" fmla="val 10963"/>
            </a:avLst>
          </a:prstGeom>
          <a:gradFill rotWithShape="1">
            <a:gsLst>
              <a:gs pos="0">
                <a:srgbClr val="CCECFF"/>
              </a:gs>
              <a:gs pos="100000">
                <a:srgbClr val="66CCFF">
                  <a:alpha val="50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accent2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b="1"/>
              <a:t>Итак, если  сила и перемещение сонаправлены, то совершается положительная работа!</a:t>
            </a:r>
          </a:p>
        </p:txBody>
      </p:sp>
      <p:pic>
        <p:nvPicPr>
          <p:cNvPr id="39981" name="Picture 4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252413" y="3213100"/>
            <a:ext cx="4133851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83" name="AutoShape 47"/>
          <p:cNvSpPr>
            <a:spLocks noChangeArrowheads="1"/>
          </p:cNvSpPr>
          <p:nvPr/>
        </p:nvSpPr>
        <p:spPr bwMode="auto">
          <a:xfrm flipH="1">
            <a:off x="1549400" y="4543425"/>
            <a:ext cx="3490913" cy="2630488"/>
          </a:xfrm>
          <a:prstGeom prst="cloudCallout">
            <a:avLst>
              <a:gd name="adj1" fmla="val -133449"/>
              <a:gd name="adj2" fmla="val 11435"/>
            </a:avLst>
          </a:prstGeom>
          <a:gradFill rotWithShape="1">
            <a:gsLst>
              <a:gs pos="0">
                <a:srgbClr val="CCECFF"/>
              </a:gs>
              <a:gs pos="100000">
                <a:srgbClr val="66CCFF">
                  <a:alpha val="50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accent2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b="1"/>
              <a:t>Если  сила и перемещение перпендикулярны друг другу, то работа не совершается!</a:t>
            </a:r>
          </a:p>
        </p:txBody>
      </p:sp>
      <p:pic>
        <p:nvPicPr>
          <p:cNvPr id="39984" name="Picture 4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606800" y="3222625"/>
            <a:ext cx="4133850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85" name="AutoShape 49"/>
          <p:cNvSpPr>
            <a:spLocks noChangeArrowheads="1"/>
          </p:cNvSpPr>
          <p:nvPr/>
        </p:nvSpPr>
        <p:spPr bwMode="auto">
          <a:xfrm flipH="1">
            <a:off x="1692275" y="4743450"/>
            <a:ext cx="5038725" cy="2208213"/>
          </a:xfrm>
          <a:prstGeom prst="cloudCallout">
            <a:avLst>
              <a:gd name="adj1" fmla="val -76245"/>
              <a:gd name="adj2" fmla="val 12606"/>
            </a:avLst>
          </a:prstGeom>
          <a:gradFill rotWithShape="1">
            <a:gsLst>
              <a:gs pos="0">
                <a:srgbClr val="CCECFF"/>
              </a:gs>
              <a:gs pos="100000">
                <a:srgbClr val="66CCFF">
                  <a:alpha val="50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accent2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dirty="0"/>
              <a:t>Если  сила и перемещение противоположно направлены, то совершается отрицательная работа!</a:t>
            </a:r>
          </a:p>
        </p:txBody>
      </p:sp>
      <p:pic>
        <p:nvPicPr>
          <p:cNvPr id="39986" name="Picture 50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732588" y="3222625"/>
            <a:ext cx="3017837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7.51445E-7 L 0.77118 -0.00162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-1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4.33526E-6 L 0.7875 -0.0018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" y="-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0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7.51445E-7 L 0.77118 -0.00162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399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-1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1000" fill="hold"/>
                                        <p:tgtEl>
                                          <p:spTgt spid="399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000"/>
                                        <p:tgtEl>
                                          <p:spTgt spid="39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4798E-6 L 0.78351 -0.00185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1000"/>
                                        <p:tgtEl>
                                          <p:spTgt spid="39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399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399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399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000"/>
                            </p:stCondLst>
                            <p:childTnLst>
                              <p:par>
                                <p:cTn id="10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-0.00092 L 0.77048 -0.00254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399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-1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5607E-6 L 0.7717 1.15607E-6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6" dur="1000" fill="hold"/>
                                        <p:tgtEl>
                                          <p:spTgt spid="399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2000"/>
                                        <p:tgtEl>
                                          <p:spTgt spid="39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1000"/>
                                        <p:tgtEl>
                                          <p:spTgt spid="39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2000"/>
                                        <p:tgtEl>
                                          <p:spTgt spid="399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399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2000"/>
                                        <p:tgtEl>
                                          <p:spTgt spid="399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99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99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9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99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99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9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9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9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9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1000"/>
                                        <p:tgtEl>
                                          <p:spTgt spid="39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2000"/>
                                        <p:tgtEl>
                                          <p:spTgt spid="399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9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9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9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2000"/>
                                        <p:tgtEl>
                                          <p:spTgt spid="399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1000"/>
                                        <p:tgtEl>
                                          <p:spTgt spid="39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000"/>
                            </p:stCondLst>
                            <p:childTnLst>
                              <p:par>
                                <p:cTn id="1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9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39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39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1000"/>
                                        <p:tgtEl>
                                          <p:spTgt spid="39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2000"/>
                                        <p:tgtEl>
                                          <p:spTgt spid="399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52" grpId="0" animBg="1"/>
      <p:bldP spid="39952" grpId="1" animBg="1"/>
      <p:bldP spid="39953" grpId="0"/>
      <p:bldP spid="39953" grpId="1"/>
      <p:bldP spid="39960" grpId="0" animBg="1"/>
      <p:bldP spid="39960" grpId="1" animBg="1"/>
      <p:bldP spid="39966" grpId="0"/>
      <p:bldP spid="39966" grpId="1"/>
      <p:bldP spid="39969" grpId="0" animBg="1"/>
      <p:bldP spid="39969" grpId="1" animBg="1"/>
      <p:bldP spid="39974" grpId="0"/>
      <p:bldP spid="39974" grpId="1"/>
      <p:bldP spid="39980" grpId="0" animBg="1"/>
      <p:bldP spid="39980" grpId="1" animBg="1"/>
      <p:bldP spid="39983" grpId="0" animBg="1"/>
      <p:bldP spid="39983" grpId="1" animBg="1"/>
      <p:bldP spid="39985" grpId="0" animBg="1"/>
      <p:bldP spid="3998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00166" y="142852"/>
            <a:ext cx="6000792" cy="714380"/>
          </a:xfrm>
        </p:spPr>
        <p:txBody>
          <a:bodyPr/>
          <a:lstStyle/>
          <a:p>
            <a:r>
              <a:rPr lang="ru-RU" sz="36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Мощность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14282" y="3429000"/>
            <a:ext cx="7786688" cy="714380"/>
          </a:xfrm>
        </p:spPr>
        <p:txBody>
          <a:bodyPr/>
          <a:lstStyle/>
          <a:p>
            <a:endParaRPr lang="ru-RU" sz="2800" dirty="0"/>
          </a:p>
          <a:p>
            <a:endParaRPr lang="ru-RU" sz="4000" b="1" dirty="0"/>
          </a:p>
          <a:p>
            <a:endParaRPr lang="ru-RU" sz="2800" dirty="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2870200" y="6237288"/>
            <a:ext cx="188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8209" name="Picture 17" descr="06c-i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3214686"/>
            <a:ext cx="5357850" cy="3142323"/>
          </a:xfrm>
          <a:prstGeom prst="rect">
            <a:avLst/>
          </a:prstGeom>
          <a:noFill/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57158" y="1285860"/>
            <a:ext cx="8424862" cy="954107"/>
          </a:xfrm>
          <a:prstGeom prst="rect">
            <a:avLst/>
          </a:prstGeom>
          <a:solidFill>
            <a:schemeClr val="bg2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физическая </a:t>
            </a:r>
            <a:r>
              <a:rPr lang="ru-RU" sz="28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величина, </a:t>
            </a:r>
            <a:r>
              <a:rPr lang="ru-RU" sz="28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которая характеризует скорость выполнения работы.</a:t>
            </a:r>
            <a:endParaRPr lang="ru-RU" sz="2800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2714620"/>
            <a:ext cx="2047355" cy="523220"/>
          </a:xfrm>
          <a:prstGeom prst="rect">
            <a:avLst/>
          </a:prstGeom>
          <a:solidFill>
            <a:srgbClr val="FF99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dirty="0" smtClean="0"/>
              <a:t>Мощность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488" y="2428868"/>
            <a:ext cx="1459054" cy="523220"/>
          </a:xfrm>
          <a:prstGeom prst="rect">
            <a:avLst/>
          </a:prstGeom>
          <a:solidFill>
            <a:srgbClr val="FF99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dirty="0" smtClean="0"/>
              <a:t>Работа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928926" y="3214686"/>
            <a:ext cx="1334020" cy="523220"/>
          </a:xfrm>
          <a:prstGeom prst="rect">
            <a:avLst/>
          </a:prstGeom>
          <a:solidFill>
            <a:srgbClr val="FF99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Время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357422" y="2786058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=</a:t>
            </a:r>
            <a:endParaRPr lang="ru-RU" sz="32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928926" y="3071810"/>
            <a:ext cx="128588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571472" y="4000504"/>
            <a:ext cx="2428892" cy="64633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en-US" sz="3600" b="1" dirty="0" smtClean="0"/>
              <a:t>N=A</a:t>
            </a:r>
            <a:r>
              <a:rPr lang="ru-RU" sz="3600" b="1" dirty="0" smtClean="0"/>
              <a:t> /</a:t>
            </a:r>
            <a:r>
              <a:rPr lang="en-US" sz="3600" b="1" dirty="0" smtClean="0"/>
              <a:t> t</a:t>
            </a:r>
            <a:endParaRPr lang="ru-RU" sz="36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467544" y="1556792"/>
            <a:ext cx="8352928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sz="2000" b="1" dirty="0"/>
              <a:t>Мощность характеризует </a:t>
            </a:r>
            <a:r>
              <a:rPr lang="ru-RU" altLang="ru-RU" sz="2000" b="1" dirty="0">
                <a:solidFill>
                  <a:srgbClr val="FF0000"/>
                </a:solidFill>
              </a:rPr>
              <a:t>быстроту совершения работы.</a:t>
            </a:r>
          </a:p>
          <a:p>
            <a:pPr algn="just" eaLnBrk="1" hangingPunct="1"/>
            <a:endParaRPr lang="ru-RU" altLang="ru-RU" sz="2000" b="1" dirty="0">
              <a:solidFill>
                <a:srgbClr val="FF0000"/>
              </a:solidFill>
            </a:endParaRPr>
          </a:p>
          <a:p>
            <a:pPr algn="just" eaLnBrk="1" hangingPunct="1"/>
            <a:r>
              <a:rPr lang="ru-RU" altLang="ru-RU" sz="2000" b="1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Мощность</a:t>
            </a:r>
            <a:r>
              <a:rPr lang="ru-RU" altLang="ru-RU" sz="2000" b="1" dirty="0"/>
              <a:t> </a:t>
            </a:r>
            <a:r>
              <a:rPr lang="ru-RU" altLang="ru-RU" sz="2000" b="1" dirty="0" smtClean="0"/>
              <a:t>(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N</a:t>
            </a:r>
            <a:r>
              <a:rPr lang="ru-RU" altLang="ru-RU" sz="2000" b="1" dirty="0"/>
              <a:t>) – физическая величина, равная отношению работы A к промежутку времени </a:t>
            </a:r>
            <a:r>
              <a:rPr lang="ru-RU" altLang="ru-RU" sz="2000" b="1" dirty="0" err="1"/>
              <a:t>t</a:t>
            </a:r>
            <a:r>
              <a:rPr lang="ru-RU" altLang="ru-RU" sz="2000" b="1" dirty="0"/>
              <a:t>, в течение которого совершена эта работа.</a:t>
            </a:r>
          </a:p>
          <a:p>
            <a:pPr algn="just" eaLnBrk="1" hangingPunct="1"/>
            <a:endParaRPr lang="ru-RU" altLang="ru-RU" sz="2000" b="1" dirty="0"/>
          </a:p>
          <a:p>
            <a:pPr algn="just" eaLnBrk="1" hangingPunct="1"/>
            <a:endParaRPr lang="ru-RU" altLang="ru-RU" sz="2000" b="1" dirty="0"/>
          </a:p>
          <a:p>
            <a:pPr algn="just" eaLnBrk="1" hangingPunct="1"/>
            <a:endParaRPr lang="ru-RU" altLang="ru-RU" sz="2000" b="1" dirty="0"/>
          </a:p>
          <a:p>
            <a:pPr algn="just" eaLnBrk="1" hangingPunct="1"/>
            <a:endParaRPr lang="ru-RU" altLang="ru-RU" sz="2000" b="1" dirty="0"/>
          </a:p>
          <a:p>
            <a:pPr algn="just" eaLnBrk="1" hangingPunct="1"/>
            <a:endParaRPr lang="ru-RU" altLang="ru-RU" sz="2000" b="1" dirty="0"/>
          </a:p>
          <a:p>
            <a:pPr algn="just" eaLnBrk="1" hangingPunct="1"/>
            <a:endParaRPr lang="ru-RU" altLang="ru-RU" sz="2000" b="1" dirty="0"/>
          </a:p>
          <a:p>
            <a:pPr algn="just" eaLnBrk="1" hangingPunct="1"/>
            <a:endParaRPr lang="ru-RU" altLang="ru-RU" sz="2000" b="1" dirty="0"/>
          </a:p>
          <a:p>
            <a:pPr algn="just" eaLnBrk="1" hangingPunct="1"/>
            <a:endParaRPr lang="ru-RU" altLang="ru-RU" sz="2000" b="1" dirty="0"/>
          </a:p>
          <a:p>
            <a:pPr algn="just" eaLnBrk="1" hangingPunct="1"/>
            <a:r>
              <a:rPr lang="ru-RU" altLang="ru-RU" sz="2000" b="1" dirty="0"/>
              <a:t>Мощность показывает, какая работа совершается за единицу времени.</a:t>
            </a:r>
          </a:p>
        </p:txBody>
      </p:sp>
      <p:pic>
        <p:nvPicPr>
          <p:cNvPr id="15363" name="Picture 5" descr="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429000"/>
            <a:ext cx="2881313" cy="16383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02207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611560" y="980728"/>
            <a:ext cx="8207375" cy="557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000" b="1" dirty="0"/>
              <a:t>В Международной системе (СИ) единица мощности называется Ватт (Вт) в честь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английского изобретателя </a:t>
            </a:r>
            <a:r>
              <a:rPr lang="ru-RU" altLang="ru-RU" sz="2000" b="1" dirty="0">
                <a:solidFill>
                  <a:srgbClr val="FF0000"/>
                </a:solidFill>
              </a:rPr>
              <a:t>Джеймса Ватта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(Уатта), </a:t>
            </a:r>
            <a:r>
              <a:rPr lang="ru-RU" altLang="ru-RU" sz="2000" b="1" dirty="0">
                <a:solidFill>
                  <a:srgbClr val="FF0000"/>
                </a:solidFill>
              </a:rPr>
              <a:t>построившего первую паровую машину. </a:t>
            </a:r>
          </a:p>
          <a:p>
            <a:pPr eaLnBrk="1" hangingPunct="1"/>
            <a:endParaRPr lang="ru-RU" altLang="ru-RU" sz="2000" b="1" dirty="0">
              <a:solidFill>
                <a:srgbClr val="FF0000"/>
              </a:solidFill>
            </a:endParaRPr>
          </a:p>
          <a:p>
            <a:pPr algn="ctr" eaLnBrk="1" hangingPunct="1"/>
            <a:r>
              <a:rPr lang="ru-RU" alt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 N ] = Вт = Дж / c</a:t>
            </a:r>
          </a:p>
          <a:p>
            <a:pPr algn="ctr" eaLnBrk="1" hangingPunct="1"/>
            <a:r>
              <a:rPr lang="ru-RU" alt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alt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 = 1 Дж / 1с</a:t>
            </a:r>
          </a:p>
          <a:p>
            <a:pPr algn="ctr" eaLnBrk="1" hangingPunct="1"/>
            <a:endParaRPr lang="ru-RU" altLang="ru-RU" sz="2800" b="1" dirty="0"/>
          </a:p>
          <a:p>
            <a:pPr eaLnBrk="1" hangingPunct="1"/>
            <a:r>
              <a:rPr lang="ru-RU" altLang="ru-RU" sz="4000" b="1" dirty="0"/>
              <a:t>1 Ватт равен мощности силы, совершающей работу в 1 Дж за 1 секунду</a:t>
            </a:r>
          </a:p>
        </p:txBody>
      </p:sp>
    </p:spTree>
    <p:extLst>
      <p:ext uri="{BB962C8B-B14F-4D97-AF65-F5344CB8AC3E}">
        <p14:creationId xmlns:p14="http://schemas.microsoft.com/office/powerpoint/2010/main" val="10849333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323528" y="1412776"/>
            <a:ext cx="8640960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b="1" dirty="0"/>
              <a:t>Сам Ватт </a:t>
            </a:r>
            <a:r>
              <a:rPr lang="ru-RU" altLang="ru-RU" b="1" dirty="0" smtClean="0"/>
              <a:t>(1736-1819) </a:t>
            </a:r>
            <a:r>
              <a:rPr lang="ru-RU" altLang="ru-RU" b="1" dirty="0"/>
              <a:t>пользовался другой единицей мощности - лошадиной силой </a:t>
            </a:r>
            <a:r>
              <a:rPr lang="ru-RU" altLang="ru-RU" b="1" dirty="0" smtClean="0"/>
              <a:t>(1 </a:t>
            </a:r>
            <a:r>
              <a:rPr lang="ru-RU" altLang="ru-RU" b="1" dirty="0"/>
              <a:t>л.с</a:t>
            </a:r>
            <a:r>
              <a:rPr lang="ru-RU" altLang="ru-RU" b="1" dirty="0" smtClean="0"/>
              <a:t>.), </a:t>
            </a:r>
            <a:r>
              <a:rPr lang="ru-RU" altLang="ru-RU" b="1" dirty="0"/>
              <a:t>которую он </a:t>
            </a:r>
            <a:r>
              <a:rPr lang="ru-RU" altLang="ru-RU" b="1" dirty="0" smtClean="0"/>
              <a:t>ввёл </a:t>
            </a:r>
            <a:r>
              <a:rPr lang="ru-RU" altLang="ru-RU" b="1" dirty="0"/>
              <a:t>с целью возможности сравнения работоспособности паровой машины и лошади.</a:t>
            </a:r>
          </a:p>
          <a:p>
            <a:pPr algn="just" eaLnBrk="1" hangingPunct="1"/>
            <a:r>
              <a:rPr lang="ru-RU" altLang="ru-RU" b="1" dirty="0"/>
              <a:t>1л.с. = 735 Вт</a:t>
            </a:r>
          </a:p>
          <a:p>
            <a:pPr algn="just" eaLnBrk="1" hangingPunct="1"/>
            <a:endParaRPr lang="ru-RU" altLang="ru-RU" b="1" dirty="0"/>
          </a:p>
          <a:p>
            <a:pPr algn="just" eaLnBrk="1" hangingPunct="1"/>
            <a:endParaRPr lang="ru-RU" altLang="ru-RU" b="1" dirty="0"/>
          </a:p>
          <a:p>
            <a:pPr algn="just" eaLnBrk="1" hangingPunct="1"/>
            <a:endParaRPr lang="ru-RU" altLang="ru-RU" dirty="0"/>
          </a:p>
          <a:p>
            <a:pPr algn="just" eaLnBrk="1" hangingPunct="1"/>
            <a:endParaRPr lang="ru-RU" altLang="ru-RU" dirty="0"/>
          </a:p>
          <a:p>
            <a:pPr algn="just" eaLnBrk="1" hangingPunct="1"/>
            <a:endParaRPr lang="ru-RU" altLang="ru-RU" dirty="0"/>
          </a:p>
          <a:p>
            <a:pPr algn="just" eaLnBrk="1" hangingPunct="1"/>
            <a:r>
              <a:rPr lang="ru-RU" altLang="ru-RU" b="1" dirty="0" smtClean="0"/>
              <a:t>«Живые двигатели» </a:t>
            </a:r>
            <a:r>
              <a:rPr lang="ru-RU" altLang="ru-RU" b="1" dirty="0"/>
              <a:t>кратковременно могут повышать свою мощность в несколько раз</a:t>
            </a:r>
            <a:r>
              <a:rPr lang="ru-RU" altLang="ru-RU" b="1" dirty="0" smtClean="0"/>
              <a:t>.</a:t>
            </a:r>
            <a:endParaRPr lang="ru-RU" altLang="ru-RU" dirty="0"/>
          </a:p>
          <a:p>
            <a:pPr algn="just" eaLnBrk="1" hangingPunct="1"/>
            <a:endParaRPr lang="ru-RU" altLang="ru-RU" dirty="0"/>
          </a:p>
          <a:p>
            <a:pPr algn="just" eaLnBrk="1" hangingPunct="1"/>
            <a:endParaRPr lang="ru-RU" altLang="ru-RU" dirty="0"/>
          </a:p>
          <a:p>
            <a:pPr algn="just" eaLnBrk="1" hangingPunct="1"/>
            <a:endParaRPr lang="ru-RU" altLang="ru-RU" dirty="0"/>
          </a:p>
          <a:p>
            <a:pPr algn="just" eaLnBrk="1" hangingPunct="1"/>
            <a:endParaRPr lang="ru-RU" altLang="ru-RU" dirty="0"/>
          </a:p>
          <a:p>
            <a:pPr algn="just" eaLnBrk="1" hangingPunct="1"/>
            <a:endParaRPr lang="ru-RU" altLang="ru-RU" dirty="0"/>
          </a:p>
          <a:p>
            <a:pPr algn="just" eaLnBrk="1" hangingPunct="1"/>
            <a:r>
              <a:rPr lang="ru-RU" altLang="ru-RU" b="1" dirty="0"/>
              <a:t>Лошадь может доводить свою мощность при беге и прыжках до десятикратной и более величины</a:t>
            </a:r>
            <a:r>
              <a:rPr lang="ru-RU" altLang="ru-RU" b="1" dirty="0" smtClean="0"/>
              <a:t>.</a:t>
            </a:r>
            <a:endParaRPr lang="ru-RU" altLang="ru-RU" dirty="0"/>
          </a:p>
        </p:txBody>
      </p:sp>
      <p:pic>
        <p:nvPicPr>
          <p:cNvPr id="17411" name="Picture 5" descr="33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564904"/>
            <a:ext cx="1727200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6" descr="34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293096"/>
            <a:ext cx="2087563" cy="149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88061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Единицы </a:t>
            </a:r>
            <a:r>
              <a:rPr lang="ru-RU" sz="3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мощности</a:t>
            </a:r>
            <a:endParaRPr lang="ru-RU" sz="36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4214818"/>
            <a:ext cx="4214842" cy="2000264"/>
          </a:xfrm>
        </p:spPr>
        <p:txBody>
          <a:bodyPr/>
          <a:lstStyle/>
          <a:p>
            <a:r>
              <a:rPr lang="ru-RU" dirty="0" smtClean="0">
                <a:cs typeface="Arial" pitchFamily="34" charset="0"/>
              </a:rPr>
              <a:t>1кВт=1000 Вт</a:t>
            </a:r>
            <a:endParaRPr lang="ru-RU" dirty="0">
              <a:cs typeface="Arial" pitchFamily="34" charset="0"/>
            </a:endParaRPr>
          </a:p>
          <a:p>
            <a:r>
              <a:rPr lang="ru-RU" dirty="0" smtClean="0">
                <a:cs typeface="Arial" pitchFamily="34" charset="0"/>
              </a:rPr>
              <a:t>1МВт=1000 000Вт</a:t>
            </a:r>
            <a:endParaRPr lang="ru-RU" dirty="0">
              <a:cs typeface="Arial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  <a:cs typeface="Arial" pitchFamily="34" charset="0"/>
              </a:rPr>
              <a:t>1мВт=0,001Вт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1 л.с=736 Вт</a:t>
            </a:r>
          </a:p>
          <a:p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6726238" y="3857628"/>
            <a:ext cx="2417762" cy="2311400"/>
            <a:chOff x="4059" y="1888"/>
            <a:chExt cx="1523" cy="1456"/>
          </a:xfrm>
        </p:grpSpPr>
        <p:graphicFrame>
          <p:nvGraphicFramePr>
            <p:cNvPr id="6" name="Object 9"/>
            <p:cNvGraphicFramePr>
              <a:graphicFrameLocks noChangeAspect="1"/>
            </p:cNvGraphicFramePr>
            <p:nvPr/>
          </p:nvGraphicFramePr>
          <p:xfrm>
            <a:off x="4059" y="1888"/>
            <a:ext cx="664" cy="14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19" name="Image" r:id="rId3" imgW="1053597" imgH="2311111" progId="">
                    <p:embed/>
                  </p:oleObj>
                </mc:Choice>
                <mc:Fallback>
                  <p:oleObj name="Image" r:id="rId3" imgW="1053597" imgH="2311111" progId="">
                    <p:embed/>
                    <p:pic>
                      <p:nvPicPr>
                        <p:cNvPr id="0" name="Picture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59" y="1888"/>
                          <a:ext cx="664" cy="14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Line 11"/>
            <p:cNvSpPr>
              <a:spLocks noChangeShapeType="1"/>
            </p:cNvSpPr>
            <p:nvPr/>
          </p:nvSpPr>
          <p:spPr bwMode="auto">
            <a:xfrm>
              <a:off x="4286" y="2614"/>
              <a:ext cx="408" cy="0"/>
            </a:xfrm>
            <a:prstGeom prst="line">
              <a:avLst/>
            </a:prstGeom>
            <a:noFill/>
            <a:ln w="38100">
              <a:solidFill>
                <a:srgbClr val="F9010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4785" y="2387"/>
              <a:ext cx="79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800" b="1" i="1">
                  <a:solidFill>
                    <a:srgbClr val="F90101"/>
                  </a:solidFill>
                  <a:latin typeface="Times New Roman" pitchFamily="18" charset="0"/>
                </a:rPr>
                <a:t>F</a:t>
              </a:r>
              <a:r>
                <a:rPr lang="ru-RU" sz="2800" b="1" i="1" baseline="-25000">
                  <a:solidFill>
                    <a:srgbClr val="F90101"/>
                  </a:solidFill>
                  <a:latin typeface="Times New Roman" pitchFamily="18" charset="0"/>
                </a:rPr>
                <a:t>т</a:t>
              </a:r>
              <a:r>
                <a:rPr lang="ru-RU" sz="2800" b="1" i="1">
                  <a:solidFill>
                    <a:srgbClr val="F90101"/>
                  </a:solidFill>
                  <a:latin typeface="Times New Roman" pitchFamily="18" charset="0"/>
                </a:rPr>
                <a:t>=1Н</a:t>
              </a:r>
            </a:p>
          </p:txBody>
        </p:sp>
      </p:grpSp>
      <p:sp>
        <p:nvSpPr>
          <p:cNvPr id="9" name="Line 14"/>
          <p:cNvSpPr>
            <a:spLocks noChangeShapeType="1"/>
          </p:cNvSpPr>
          <p:nvPr/>
        </p:nvSpPr>
        <p:spPr bwMode="auto">
          <a:xfrm>
            <a:off x="6221413" y="6091241"/>
            <a:ext cx="28892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 flipV="1">
            <a:off x="6365875" y="4146553"/>
            <a:ext cx="0" cy="194468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16"/>
          <p:cNvSpPr>
            <a:spLocks noChangeShapeType="1"/>
          </p:cNvSpPr>
          <p:nvPr/>
        </p:nvSpPr>
        <p:spPr bwMode="auto">
          <a:xfrm>
            <a:off x="6221413" y="4138616"/>
            <a:ext cx="288925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5789613" y="4722816"/>
            <a:ext cx="54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F90101"/>
                </a:solidFill>
                <a:latin typeface="Times New Roman" pitchFamily="18" charset="0"/>
              </a:rPr>
              <a:t>1м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285720" y="1285860"/>
            <a:ext cx="4714908" cy="2246769"/>
          </a:xfrm>
          <a:prstGeom prst="rect">
            <a:avLst/>
          </a:prstGeom>
          <a:solidFill>
            <a:schemeClr val="bg2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800" b="1" i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единицу </a:t>
            </a:r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мощности </a:t>
            </a:r>
            <a:r>
              <a:rPr lang="ru-RU" sz="2800" b="1" i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принимают работу, совершаемую </a:t>
            </a:r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силой в 1 Дж,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1 секунду.</a:t>
            </a:r>
          </a:p>
          <a:p>
            <a:pPr algn="ctr"/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Измеряют в Ваттах</a:t>
            </a:r>
            <a:endParaRPr lang="ru-RU" sz="2800" b="1" i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29388" y="5572140"/>
            <a:ext cx="27146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339933"/>
                </a:solidFill>
              </a:rPr>
              <a:t>N</a:t>
            </a:r>
            <a:r>
              <a:rPr lang="ru-RU" sz="2400" b="1" dirty="0" smtClean="0">
                <a:solidFill>
                  <a:srgbClr val="339933"/>
                </a:solidFill>
              </a:rPr>
              <a:t> = 1 Вт=1Дж/</a:t>
            </a:r>
            <a:r>
              <a:rPr lang="ru-RU" sz="2400" b="1" dirty="0" smtClean="0">
                <a:solidFill>
                  <a:srgbClr val="339933"/>
                </a:solidFill>
                <a:cs typeface="Arial" pitchFamily="34" charset="0"/>
              </a:rPr>
              <a:t>1с</a:t>
            </a:r>
            <a:endParaRPr lang="ru-RU" sz="2400" b="1" dirty="0">
              <a:solidFill>
                <a:srgbClr val="339933"/>
              </a:solidFill>
              <a:cs typeface="Arial" pitchFamily="34" charset="0"/>
            </a:endParaRPr>
          </a:p>
        </p:txBody>
      </p:sp>
      <p:pic>
        <p:nvPicPr>
          <p:cNvPr id="29700" name="Picture 4" descr="http://reserv.kpi.ua/files/styles/large/public/images/watt.jpg?itok=zdrZKKH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1214422"/>
            <a:ext cx="1857388" cy="2476517"/>
          </a:xfrm>
          <a:prstGeom prst="rect">
            <a:avLst/>
          </a:prstGeom>
          <a:noFill/>
        </p:spPr>
      </p:pic>
      <p:pic>
        <p:nvPicPr>
          <p:cNvPr id="29702" name="Picture 6" descr="http://electric-tolk.ru/wp-content/uploads/2014/01/%D0%BC%D0%BE%D1%89%D0%BD%D0%BE%D1%81%D1%82%D1%8C-%D1%81%D1%82%D0%B0%D0%B1%D0%B8%D0%BB%D0%B8%D0%B7%D0%B0%D1%82%D0%BE%D1%80%D0%B0-%D0%BD%D0%B0%D0%BF%D1%80%D1%8F%D0%B6%D0%B5%D0%BD%D0%B8%D1%8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3643314"/>
            <a:ext cx="4500594" cy="2818263"/>
          </a:xfrm>
          <a:prstGeom prst="rect">
            <a:avLst/>
          </a:prstGeom>
          <a:noFill/>
        </p:spPr>
      </p:pic>
      <p:pic>
        <p:nvPicPr>
          <p:cNvPr id="17" name="Picture 8" descr="http://img0.liveinternet.ru/images/attach/c/7/96/502/96502876_3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0694" y="3571875"/>
            <a:ext cx="3500462" cy="2886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79375" y="3068960"/>
            <a:ext cx="1998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b="1" dirty="0"/>
              <a:t>1л.с. = 735 Вт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46821E-7 L -1.66667E-6 -0.2834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2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  <p:bldP spid="9" grpId="0" animBg="1"/>
      <p:bldP spid="10" grpId="0" animBg="1"/>
      <p:bldP spid="11" grpId="0" animBg="1"/>
      <p:bldP spid="12" grpId="0"/>
      <p:bldP spid="13" grpId="0" animBg="1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539552" y="548680"/>
            <a:ext cx="8208963" cy="581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dirty="0"/>
          </a:p>
          <a:p>
            <a:pPr eaLnBrk="1" hangingPunct="1"/>
            <a:endParaRPr lang="ru-RU" altLang="ru-RU" dirty="0"/>
          </a:p>
          <a:p>
            <a:pPr algn="ctr" eaLnBrk="1" hangingPunct="1"/>
            <a:r>
              <a:rPr lang="ru-RU" altLang="ru-RU" sz="2400" b="1" dirty="0">
                <a:solidFill>
                  <a:srgbClr val="FF0000"/>
                </a:solidFill>
              </a:rPr>
              <a:t>ОКАЗЫВАЕТСЯ, ЧТО ...</a:t>
            </a:r>
          </a:p>
          <a:p>
            <a:pPr algn="ctr" eaLnBrk="1" hangingPunct="1"/>
            <a:endParaRPr lang="ru-RU" altLang="ru-RU" sz="2400" b="1" dirty="0">
              <a:solidFill>
                <a:srgbClr val="FF0000"/>
              </a:solidFill>
            </a:endParaRPr>
          </a:p>
          <a:p>
            <a:pPr algn="just" eaLnBrk="1" hangingPunct="1"/>
            <a:r>
              <a:rPr lang="ru-RU" altLang="ru-RU" b="1" dirty="0"/>
              <a:t>Оказывается, самым мощным источником механической энергии является огнестрельное оружие!</a:t>
            </a:r>
          </a:p>
          <a:p>
            <a:pPr algn="just" eaLnBrk="1" hangingPunct="1"/>
            <a:endParaRPr lang="ru-RU" altLang="ru-RU" b="1" dirty="0"/>
          </a:p>
          <a:p>
            <a:pPr algn="just" eaLnBrk="1" hangingPunct="1"/>
            <a:endParaRPr lang="ru-RU" altLang="ru-RU" b="1" dirty="0"/>
          </a:p>
          <a:p>
            <a:pPr algn="just" eaLnBrk="1" hangingPunct="1"/>
            <a:endParaRPr lang="ru-RU" altLang="ru-RU" b="1" dirty="0"/>
          </a:p>
          <a:p>
            <a:pPr algn="just" eaLnBrk="1" hangingPunct="1"/>
            <a:endParaRPr lang="ru-RU" altLang="ru-RU" b="1" dirty="0"/>
          </a:p>
          <a:p>
            <a:pPr algn="just" eaLnBrk="1" hangingPunct="1"/>
            <a:endParaRPr lang="ru-RU" altLang="ru-RU" b="1" dirty="0"/>
          </a:p>
          <a:p>
            <a:pPr algn="just" eaLnBrk="1" hangingPunct="1"/>
            <a:r>
              <a:rPr lang="ru-RU" altLang="ru-RU" b="1" dirty="0"/>
              <a:t>С помощью пушки можно бросить ядро массой 900кг со скоростью 500м/с, развивая за 0,01 секунды около 110 000 000 Дж работы. Эта работа равнозначна работе по подъему 75 т груза на вершину пирамиды Хеопса </a:t>
            </a:r>
          </a:p>
          <a:p>
            <a:pPr algn="just" eaLnBrk="1" hangingPunct="1"/>
            <a:r>
              <a:rPr lang="ru-RU" altLang="ru-RU" b="1" dirty="0" smtClean="0"/>
              <a:t>(высота </a:t>
            </a:r>
            <a:r>
              <a:rPr lang="ru-RU" altLang="ru-RU" b="1" dirty="0"/>
              <a:t>150м ).</a:t>
            </a:r>
          </a:p>
          <a:p>
            <a:pPr algn="just" eaLnBrk="1" hangingPunct="1"/>
            <a:endParaRPr lang="ru-RU" altLang="ru-RU" b="1" dirty="0"/>
          </a:p>
          <a:p>
            <a:pPr algn="just" eaLnBrk="1" hangingPunct="1"/>
            <a:endParaRPr lang="ru-RU" altLang="ru-RU" b="1" dirty="0"/>
          </a:p>
          <a:p>
            <a:pPr algn="just" eaLnBrk="1" hangingPunct="1"/>
            <a:r>
              <a:rPr lang="ru-RU" altLang="ru-RU" b="1" dirty="0"/>
              <a:t>Мощность выстрела пушки будет составлять 11 000 000 000 Вт = </a:t>
            </a:r>
          </a:p>
          <a:p>
            <a:pPr algn="just" eaLnBrk="1" hangingPunct="1"/>
            <a:r>
              <a:rPr lang="ru-RU" altLang="ru-RU" b="1" dirty="0"/>
              <a:t>15 000 000 л.с.</a:t>
            </a:r>
          </a:p>
        </p:txBody>
      </p:sp>
      <p:pic>
        <p:nvPicPr>
          <p:cNvPr id="18435" name="Picture 5" descr="1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492896"/>
            <a:ext cx="6912768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96043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Задача</a:t>
            </a:r>
            <a:endParaRPr lang="ru-RU" sz="4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2063"/>
            <a:ext cx="8229600" cy="138111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Какова мощность крана, который поднимает плиту массой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тонн на высоту 30 метра за 2 минуты?</a:t>
            </a:r>
          </a:p>
          <a:p>
            <a:endParaRPr lang="ru-RU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857488" y="2786058"/>
            <a:ext cx="3929090" cy="30718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9991" tIns="67169" rIns="89991" bIns="44996"/>
          <a:lstStyle/>
          <a:p>
            <a:pPr hangingPunct="1">
              <a:spcBef>
                <a:spcPts val="60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2400" b="1" dirty="0" smtClean="0">
                <a:latin typeface="Calibri" pitchFamily="34" charset="0"/>
              </a:rPr>
              <a:t>Решение:</a:t>
            </a:r>
          </a:p>
          <a:p>
            <a:pPr hangingPunct="1">
              <a:spcBef>
                <a:spcPts val="60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b="1" dirty="0" smtClean="0">
                <a:solidFill>
                  <a:srgbClr val="22228B"/>
                </a:solidFill>
                <a:latin typeface="Calibri" pitchFamily="34" charset="0"/>
              </a:rPr>
              <a:t>N = A/t</a:t>
            </a:r>
            <a:endParaRPr lang="ru-RU" sz="2400" b="1" dirty="0" smtClean="0">
              <a:solidFill>
                <a:srgbClr val="22228B"/>
              </a:solidFill>
              <a:latin typeface="Calibri" pitchFamily="34" charset="0"/>
            </a:endParaRPr>
          </a:p>
          <a:p>
            <a:pPr hangingPunct="1">
              <a:spcBef>
                <a:spcPts val="60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2400" b="1" dirty="0" smtClean="0">
                <a:solidFill>
                  <a:srgbClr val="22228B"/>
                </a:solidFill>
                <a:latin typeface="Calibri" pitchFamily="34" charset="0"/>
              </a:rPr>
              <a:t>       </a:t>
            </a:r>
            <a:r>
              <a:rPr lang="en-US" sz="2400" b="1" dirty="0" smtClean="0">
                <a:solidFill>
                  <a:srgbClr val="22228B"/>
                </a:solidFill>
                <a:latin typeface="Calibri" pitchFamily="34" charset="0"/>
              </a:rPr>
              <a:t>A = F </a:t>
            </a:r>
            <a:r>
              <a:rPr lang="en-US" sz="2400" b="1" baseline="-10000" dirty="0" smtClean="0">
                <a:solidFill>
                  <a:srgbClr val="22228B"/>
                </a:solidFill>
                <a:latin typeface="Calibri" pitchFamily="34" charset="0"/>
              </a:rPr>
              <a:t>* </a:t>
            </a:r>
            <a:r>
              <a:rPr lang="en-US" sz="2400" b="1" dirty="0" smtClean="0">
                <a:solidFill>
                  <a:srgbClr val="22228B"/>
                </a:solidFill>
                <a:latin typeface="Calibri" pitchFamily="34" charset="0"/>
              </a:rPr>
              <a:t>S        S = h</a:t>
            </a:r>
          </a:p>
          <a:p>
            <a:pPr hangingPunct="1">
              <a:spcBef>
                <a:spcPts val="60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400" b="1" dirty="0" smtClean="0">
                <a:solidFill>
                  <a:srgbClr val="22228B"/>
                </a:solidFill>
                <a:latin typeface="Calibri" pitchFamily="34" charset="0"/>
              </a:rPr>
              <a:t>F = m</a:t>
            </a:r>
            <a:r>
              <a:rPr lang="en-US" sz="2400" b="1" baseline="-10000" dirty="0" smtClean="0">
                <a:solidFill>
                  <a:srgbClr val="22228B"/>
                </a:solidFill>
                <a:latin typeface="Calibri" pitchFamily="34" charset="0"/>
              </a:rPr>
              <a:t> * </a:t>
            </a:r>
            <a:r>
              <a:rPr lang="en-US" sz="2400" b="1" dirty="0" smtClean="0">
                <a:solidFill>
                  <a:srgbClr val="22228B"/>
                </a:solidFill>
                <a:latin typeface="Calibri" pitchFamily="34" charset="0"/>
              </a:rPr>
              <a:t>g</a:t>
            </a:r>
            <a:endParaRPr lang="ru-RU" sz="2400" b="1" dirty="0" smtClean="0">
              <a:solidFill>
                <a:srgbClr val="22228B"/>
              </a:solidFill>
              <a:latin typeface="Calibri" pitchFamily="34" charset="0"/>
            </a:endParaRPr>
          </a:p>
          <a:p>
            <a:pPr hangingPunct="1">
              <a:spcBef>
                <a:spcPts val="600"/>
              </a:spcBef>
              <a:spcAft>
                <a:spcPts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2400" b="1" dirty="0" smtClean="0">
                <a:solidFill>
                  <a:srgbClr val="22228B"/>
                </a:solidFill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rgbClr val="22228B"/>
                </a:solidFill>
                <a:latin typeface="Calibri" pitchFamily="34" charset="0"/>
              </a:rPr>
              <a:t>N= </a:t>
            </a:r>
            <a:r>
              <a:rPr lang="ru-RU" sz="2400" b="1" dirty="0" smtClean="0">
                <a:solidFill>
                  <a:srgbClr val="22228B"/>
                </a:solidFill>
                <a:latin typeface="Calibri" pitchFamily="34" charset="0"/>
              </a:rPr>
              <a:t>120000Дж/120с </a:t>
            </a:r>
            <a:endParaRPr lang="ru-RU" sz="2400" b="1" dirty="0">
              <a:solidFill>
                <a:srgbClr val="22228B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3000372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Дано: 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3429000"/>
            <a:ext cx="12144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 </a:t>
            </a:r>
            <a:r>
              <a:rPr lang="ru-RU" sz="2000" b="1" dirty="0" smtClean="0"/>
              <a:t>=</a:t>
            </a:r>
            <a:r>
              <a:rPr lang="ru-RU" sz="2000" b="1" dirty="0" smtClean="0">
                <a:latin typeface="Calibri" pitchFamily="34" charset="0"/>
              </a:rPr>
              <a:t> </a:t>
            </a:r>
            <a:r>
              <a:rPr lang="en-US" sz="2000" b="1" dirty="0" smtClean="0">
                <a:latin typeface="Calibri" pitchFamily="34" charset="0"/>
              </a:rPr>
              <a:t>12</a:t>
            </a:r>
            <a:r>
              <a:rPr lang="ru-RU" sz="2000" b="1" dirty="0" smtClean="0">
                <a:latin typeface="Calibri" pitchFamily="34" charset="0"/>
              </a:rPr>
              <a:t>т</a:t>
            </a:r>
          </a:p>
          <a:p>
            <a:r>
              <a:rPr lang="en-US" sz="2000" b="1" dirty="0" smtClean="0">
                <a:latin typeface="Calibri" pitchFamily="34" charset="0"/>
              </a:rPr>
              <a:t>h</a:t>
            </a:r>
            <a:r>
              <a:rPr lang="ru-RU" sz="2000" b="1" dirty="0" smtClean="0">
                <a:latin typeface="Calibri" pitchFamily="34" charset="0"/>
              </a:rPr>
              <a:t> = </a:t>
            </a:r>
            <a:r>
              <a:rPr lang="en-US" sz="2000" b="1" dirty="0" smtClean="0">
                <a:latin typeface="Calibri" pitchFamily="34" charset="0"/>
              </a:rPr>
              <a:t>30</a:t>
            </a:r>
            <a:r>
              <a:rPr lang="ru-RU" sz="2000" b="1" dirty="0" smtClean="0">
                <a:latin typeface="Calibri" pitchFamily="34" charset="0"/>
              </a:rPr>
              <a:t>м</a:t>
            </a:r>
          </a:p>
          <a:p>
            <a:r>
              <a:rPr lang="en-US" sz="2000" b="1" dirty="0" smtClean="0">
                <a:latin typeface="Calibri" pitchFamily="34" charset="0"/>
              </a:rPr>
              <a:t>t = 2 </a:t>
            </a:r>
            <a:r>
              <a:rPr lang="ru-RU" sz="2000" b="1" dirty="0" smtClean="0">
                <a:latin typeface="Calibri" pitchFamily="34" charset="0"/>
              </a:rPr>
              <a:t>мин</a:t>
            </a:r>
            <a:endParaRPr lang="en-US" sz="2000" b="1" dirty="0" smtClean="0">
              <a:latin typeface="Calibri" pitchFamily="34" charset="0"/>
            </a:endParaRPr>
          </a:p>
          <a:p>
            <a:endParaRPr lang="ru-RU" sz="2000" b="1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1500166" y="4286256"/>
            <a:ext cx="242889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71472" y="4500570"/>
            <a:ext cx="214314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0034" y="4714884"/>
            <a:ext cx="22860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Найти:</a:t>
            </a:r>
            <a:r>
              <a:rPr lang="en-US" sz="2000" b="1" dirty="0" smtClean="0">
                <a:latin typeface="Calibri" pitchFamily="34" charset="0"/>
              </a:rPr>
              <a:t> </a:t>
            </a:r>
            <a:endParaRPr lang="ru-RU" sz="2000" b="1" dirty="0" smtClean="0">
              <a:latin typeface="Calibri" pitchFamily="34" charset="0"/>
            </a:endParaRPr>
          </a:p>
          <a:p>
            <a:r>
              <a:rPr lang="en-US" sz="2400" b="1" dirty="0" smtClean="0">
                <a:latin typeface="Calibri" pitchFamily="34" charset="0"/>
              </a:rPr>
              <a:t>N = </a:t>
            </a:r>
            <a:r>
              <a:rPr lang="ru-RU" sz="2400" b="1" dirty="0" smtClean="0">
                <a:latin typeface="Calibri" pitchFamily="34" charset="0"/>
              </a:rPr>
              <a:t>?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786182" y="5429264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Ответ:</a:t>
            </a:r>
            <a:r>
              <a:rPr lang="en-US" sz="2400" b="1" dirty="0" smtClean="0">
                <a:solidFill>
                  <a:srgbClr val="22228B"/>
                </a:solidFill>
                <a:latin typeface="Calibri" pitchFamily="34" charset="0"/>
              </a:rPr>
              <a:t> N= </a:t>
            </a:r>
            <a:r>
              <a:rPr lang="ru-RU" sz="2400" b="1" dirty="0" smtClean="0">
                <a:solidFill>
                  <a:srgbClr val="22228B"/>
                </a:solidFill>
                <a:latin typeface="Calibri" pitchFamily="34" charset="0"/>
              </a:rPr>
              <a:t>1кВт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357290" y="3429000"/>
            <a:ext cx="13573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</a:t>
            </a:r>
            <a:r>
              <a:rPr lang="ru-RU" sz="2000" b="1" dirty="0" smtClean="0"/>
              <a:t>=</a:t>
            </a:r>
            <a:r>
              <a:rPr lang="ru-RU" sz="2000" b="1" dirty="0" smtClean="0">
                <a:latin typeface="Calibri" pitchFamily="34" charset="0"/>
              </a:rPr>
              <a:t> </a:t>
            </a:r>
            <a:r>
              <a:rPr lang="en-US" sz="2000" b="1" dirty="0" smtClean="0">
                <a:latin typeface="Calibri" pitchFamily="34" charset="0"/>
              </a:rPr>
              <a:t>12000</a:t>
            </a:r>
            <a:r>
              <a:rPr lang="ru-RU" sz="2000" b="1" dirty="0" smtClean="0">
                <a:latin typeface="Calibri" pitchFamily="34" charset="0"/>
              </a:rPr>
              <a:t>кг</a:t>
            </a:r>
          </a:p>
          <a:p>
            <a:r>
              <a:rPr lang="en-US" sz="2000" b="1" dirty="0" smtClean="0">
                <a:latin typeface="Calibri" pitchFamily="34" charset="0"/>
              </a:rPr>
              <a:t> </a:t>
            </a:r>
            <a:endParaRPr lang="ru-RU" sz="2000" b="1" dirty="0" smtClean="0">
              <a:latin typeface="Calibri" pitchFamily="34" charset="0"/>
            </a:endParaRPr>
          </a:p>
          <a:p>
            <a:r>
              <a:rPr lang="en-US" sz="2000" b="1" dirty="0" smtClean="0">
                <a:latin typeface="Calibri" pitchFamily="34" charset="0"/>
              </a:rPr>
              <a:t>   = </a:t>
            </a:r>
            <a:r>
              <a:rPr lang="ru-RU" sz="2000" b="1" dirty="0" smtClean="0">
                <a:latin typeface="Calibri" pitchFamily="34" charset="0"/>
              </a:rPr>
              <a:t>1</a:t>
            </a:r>
            <a:r>
              <a:rPr lang="en-US" sz="2000" b="1" dirty="0" smtClean="0">
                <a:latin typeface="Calibri" pitchFamily="34" charset="0"/>
              </a:rPr>
              <a:t>2</a:t>
            </a:r>
            <a:r>
              <a:rPr lang="ru-RU" sz="2000" b="1" dirty="0" smtClean="0">
                <a:latin typeface="Calibri" pitchFamily="34" charset="0"/>
              </a:rPr>
              <a:t>0 с</a:t>
            </a:r>
            <a:endParaRPr lang="en-US" sz="2000" b="1" dirty="0" smtClean="0">
              <a:latin typeface="Calibri" pitchFamily="34" charset="0"/>
            </a:endParaRPr>
          </a:p>
          <a:p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071934" y="4143380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=</a:t>
            </a:r>
            <a:r>
              <a:rPr lang="ru-RU" sz="2400" b="1" dirty="0" smtClean="0">
                <a:latin typeface="Calibri" pitchFamily="34" charset="0"/>
              </a:rPr>
              <a:t> </a:t>
            </a:r>
            <a:r>
              <a:rPr lang="en-US" sz="2400" b="1" dirty="0" smtClean="0">
                <a:latin typeface="Calibri" pitchFamily="34" charset="0"/>
              </a:rPr>
              <a:t>12</a:t>
            </a:r>
            <a:r>
              <a:rPr lang="ru-RU" sz="2400" b="1" dirty="0" smtClean="0">
                <a:latin typeface="Calibri" pitchFamily="34" charset="0"/>
              </a:rPr>
              <a:t>000кг</a:t>
            </a:r>
            <a:r>
              <a:rPr lang="en-US" sz="2400" b="1" baseline="-10000" dirty="0" smtClean="0">
                <a:solidFill>
                  <a:srgbClr val="22228B"/>
                </a:solidFill>
                <a:latin typeface="Calibri" pitchFamily="34" charset="0"/>
              </a:rPr>
              <a:t> *</a:t>
            </a:r>
            <a:r>
              <a:rPr lang="ru-RU" sz="2400" b="1" baseline="-10000" dirty="0" smtClean="0">
                <a:solidFill>
                  <a:srgbClr val="22228B"/>
                </a:solidFill>
                <a:latin typeface="Calibri" pitchFamily="34" charset="0"/>
              </a:rPr>
              <a:t> </a:t>
            </a:r>
            <a:r>
              <a:rPr lang="ru-RU" sz="2400" b="1" dirty="0" smtClean="0">
                <a:solidFill>
                  <a:srgbClr val="22228B"/>
                </a:solidFill>
                <a:latin typeface="Calibri" pitchFamily="34" charset="0"/>
              </a:rPr>
              <a:t>9,8 Н/</a:t>
            </a:r>
            <a:r>
              <a:rPr lang="uk-UA" sz="2400" b="1" dirty="0" smtClean="0">
                <a:solidFill>
                  <a:srgbClr val="22228B"/>
                </a:solidFill>
                <a:latin typeface="Calibri" pitchFamily="34" charset="0"/>
              </a:rPr>
              <a:t>кг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715140" y="4143380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=</a:t>
            </a:r>
            <a:r>
              <a:rPr lang="ru-RU" sz="2400" b="1" dirty="0" smtClean="0">
                <a:latin typeface="Calibri" pitchFamily="34" charset="0"/>
              </a:rPr>
              <a:t> </a:t>
            </a:r>
            <a:r>
              <a:rPr lang="en-US" sz="2400" b="1" dirty="0" smtClean="0">
                <a:latin typeface="Calibri" pitchFamily="34" charset="0"/>
              </a:rPr>
              <a:t>12</a:t>
            </a:r>
            <a:r>
              <a:rPr lang="ru-RU" sz="2400" b="1" dirty="0" smtClean="0">
                <a:latin typeface="Calibri" pitchFamily="34" charset="0"/>
              </a:rPr>
              <a:t>000</a:t>
            </a:r>
            <a:r>
              <a:rPr lang="en-US" sz="2400" b="1" dirty="0" smtClean="0">
                <a:latin typeface="Calibri" pitchFamily="34" charset="0"/>
              </a:rPr>
              <a:t>0 </a:t>
            </a:r>
            <a:r>
              <a:rPr lang="ru-RU" sz="2400" b="1" dirty="0" smtClean="0">
                <a:latin typeface="Calibri" pitchFamily="34" charset="0"/>
              </a:rPr>
              <a:t>Дж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643570" y="4572008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=</a:t>
            </a:r>
            <a:r>
              <a:rPr lang="ru-RU" sz="2400" b="1" dirty="0" smtClean="0">
                <a:latin typeface="Calibri" pitchFamily="34" charset="0"/>
              </a:rPr>
              <a:t> 100</a:t>
            </a:r>
            <a:r>
              <a:rPr lang="en-US" sz="2400" b="1" dirty="0" smtClean="0">
                <a:latin typeface="Calibri" pitchFamily="34" charset="0"/>
              </a:rPr>
              <a:t>0 </a:t>
            </a:r>
            <a:r>
              <a:rPr lang="ru-RU" sz="2400" b="1" dirty="0" smtClean="0">
                <a:latin typeface="Calibri" pitchFamily="34" charset="0"/>
              </a:rPr>
              <a:t>Вт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500298" y="2214554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Ответ:</a:t>
            </a:r>
            <a:r>
              <a:rPr lang="en-US" sz="2400" b="1" dirty="0" smtClean="0">
                <a:solidFill>
                  <a:srgbClr val="22228B"/>
                </a:solidFill>
                <a:latin typeface="Calibri" pitchFamily="34" charset="0"/>
              </a:rPr>
              <a:t> N= </a:t>
            </a:r>
            <a:r>
              <a:rPr lang="ru-RU" sz="2400" b="1" dirty="0" smtClean="0">
                <a:solidFill>
                  <a:srgbClr val="22228B"/>
                </a:solidFill>
                <a:latin typeface="Calibri" pitchFamily="34" charset="0"/>
              </a:rPr>
              <a:t>1кВт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7" name="AutoShape 11"/>
          <p:cNvSpPr>
            <a:spLocks noChangeArrowheads="1"/>
          </p:cNvSpPr>
          <p:nvPr/>
        </p:nvSpPr>
        <p:spPr bwMode="auto">
          <a:xfrm flipH="1">
            <a:off x="5429256" y="1428736"/>
            <a:ext cx="3500462" cy="1785950"/>
          </a:xfrm>
          <a:prstGeom prst="cloudCallout">
            <a:avLst>
              <a:gd name="adj1" fmla="val -11701"/>
              <a:gd name="adj2" fmla="val 81705"/>
            </a:avLst>
          </a:prstGeom>
          <a:gradFill rotWithShape="1">
            <a:gsLst>
              <a:gs pos="0">
                <a:srgbClr val="CCECFF"/>
              </a:gs>
              <a:gs pos="100000">
                <a:srgbClr val="66CCFF">
                  <a:alpha val="50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accent2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000" b="1" i="1" dirty="0"/>
              <a:t>Что такое механическая работа?</a:t>
            </a:r>
          </a:p>
        </p:txBody>
      </p:sp>
      <p:pic>
        <p:nvPicPr>
          <p:cNvPr id="14349" name="Picture 13" descr="man-sweepin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571876"/>
            <a:ext cx="2520950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Picture 14" descr="baby1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4071942"/>
            <a:ext cx="1533529" cy="2230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1" name="Picture 15" descr="baby16_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4797425"/>
            <a:ext cx="11684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843808" y="332656"/>
            <a:ext cx="3399617" cy="563562"/>
          </a:xfrm>
        </p:spPr>
        <p:txBody>
          <a:bodyPr/>
          <a:lstStyle/>
          <a:p>
            <a:r>
              <a:rPr lang="ru-RU" sz="4800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Работа</a:t>
            </a:r>
            <a:endParaRPr lang="ru-RU" sz="4800" cap="all" spc="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0" descr="AN470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2857496"/>
            <a:ext cx="2519362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179512" y="1124744"/>
            <a:ext cx="52223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</a:rPr>
              <a:t>В обыденной жизни под словом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«работа» </a:t>
            </a:r>
            <a:r>
              <a:rPr lang="ru-RU" sz="2400" b="1" dirty="0" smtClean="0">
                <a:latin typeface="Times New Roman" pitchFamily="18" charset="0"/>
              </a:rPr>
              <a:t>мы называем различные действия человека или устройства.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</a:rPr>
              <a:t>Например, мы говорим: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6" cstate="print"/>
          <a:srcRect l="8009" r="6537"/>
          <a:stretch>
            <a:fillRect/>
          </a:stretch>
        </p:blipFill>
        <p:spPr bwMode="auto">
          <a:xfrm>
            <a:off x="357158" y="3357562"/>
            <a:ext cx="1928826" cy="3190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0" y="2786058"/>
            <a:ext cx="2736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latin typeface="Courier New" pitchFamily="49" charset="0"/>
              </a:rPr>
              <a:t>работает пылесос</a:t>
            </a:r>
          </a:p>
        </p:txBody>
      </p:sp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43174" y="3357562"/>
            <a:ext cx="2844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2632061" y="5408612"/>
            <a:ext cx="292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latin typeface="Courier New" pitchFamily="49" charset="0"/>
              </a:rPr>
              <a:t>работает компьютер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1196752"/>
            <a:ext cx="7386638" cy="2138561"/>
          </a:xfrm>
        </p:spPr>
        <p:txBody>
          <a:bodyPr/>
          <a:lstStyle/>
          <a:p>
            <a:pPr algn="just" eaLnBrk="1" hangingPunct="1"/>
            <a:r>
              <a:rPr lang="ru-RU" altLang="ru-RU" b="1" dirty="0" smtClean="0">
                <a:solidFill>
                  <a:schemeClr val="tx1">
                    <a:lumMod val="75000"/>
                  </a:schemeClr>
                </a:solidFill>
              </a:rPr>
              <a:t>Какую работу совершал Кирилл, поднимая кирпичи для кладки печи, на высоту 0,5 м. Размеры кирпича 20х 10х 5 см</a:t>
            </a:r>
            <a:r>
              <a:rPr lang="ru-RU" altLang="ru-RU" b="1" baseline="30000" dirty="0" smtClean="0">
                <a:solidFill>
                  <a:schemeClr val="tx1">
                    <a:lumMod val="75000"/>
                  </a:schemeClr>
                </a:solidFill>
              </a:rPr>
              <a:t>3</a:t>
            </a:r>
            <a:r>
              <a:rPr lang="ru-RU" altLang="ru-RU" b="1" dirty="0" smtClean="0">
                <a:solidFill>
                  <a:schemeClr val="tx1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11268" name="Рисунок 5" descr="кирпичи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212975"/>
            <a:ext cx="4572000" cy="3216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27752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7"/>
          <p:cNvGraphicFramePr>
            <a:graphicFrameLocks noGrp="1"/>
          </p:cNvGraphicFramePr>
          <p:nvPr>
            <p:ph sz="half" idx="4294967295"/>
          </p:nvPr>
        </p:nvGraphicFramePr>
        <p:xfrm>
          <a:off x="0" y="2641600"/>
          <a:ext cx="3616325" cy="2411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0" name="Формула" r:id="rId3" imgW="0" imgH="0" progId="">
                  <p:embed/>
                </p:oleObj>
              </mc:Choice>
              <mc:Fallback>
                <p:oleObj name="Формула" r:id="rId3" imgW="0" imgH="0" progId="">
                  <p:embed/>
                  <p:pic>
                    <p:nvPicPr>
                      <p:cNvPr id="0" name="AutoShape 26"/>
                      <p:cNvPicPr>
                        <a:picLocks noGrp="1"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641600"/>
                        <a:ext cx="3616325" cy="2411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108520" y="908720"/>
            <a:ext cx="9110663" cy="4352925"/>
          </a:xfrm>
        </p:spPr>
        <p:txBody>
          <a:bodyPr/>
          <a:lstStyle/>
          <a:p>
            <a:pPr eaLnBrk="1" hangingPunct="1"/>
            <a:r>
              <a:rPr lang="ru-RU" altLang="ru-RU" sz="2400" b="1" dirty="0" smtClean="0"/>
              <a:t>  </a:t>
            </a:r>
            <a:r>
              <a:rPr lang="ru-RU" altLang="ru-RU" sz="2400" b="1" dirty="0" smtClean="0">
                <a:solidFill>
                  <a:schemeClr val="tx1">
                    <a:lumMod val="75000"/>
                  </a:schemeClr>
                </a:solidFill>
              </a:rPr>
              <a:t>Дано:            СИ                Решение:</a:t>
            </a:r>
          </a:p>
          <a:p>
            <a:pPr eaLnBrk="1" hangingPunct="1"/>
            <a:r>
              <a:rPr lang="ru-RU" altLang="ru-RU" sz="2400" b="1" dirty="0" smtClean="0">
                <a:solidFill>
                  <a:schemeClr val="tx1">
                    <a:lumMod val="75000"/>
                  </a:schemeClr>
                </a:solidFill>
              </a:rPr>
              <a:t>  а= 20 см</a:t>
            </a:r>
          </a:p>
          <a:p>
            <a:pPr eaLnBrk="1" hangingPunct="1"/>
            <a:r>
              <a:rPr lang="ru-RU" altLang="ru-RU" sz="2400" b="1" dirty="0" smtClean="0">
                <a:solidFill>
                  <a:schemeClr val="tx1">
                    <a:lumMod val="75000"/>
                  </a:schemeClr>
                </a:solidFill>
              </a:rPr>
              <a:t>  </a:t>
            </a:r>
            <a:r>
              <a:rPr lang="en-US" altLang="ru-RU" sz="2400" b="1" dirty="0" smtClean="0">
                <a:solidFill>
                  <a:schemeClr val="tx1">
                    <a:lumMod val="75000"/>
                  </a:schemeClr>
                </a:solidFill>
              </a:rPr>
              <a:t>b=</a:t>
            </a:r>
            <a:r>
              <a:rPr lang="ru-RU" altLang="ru-RU" sz="2400" b="1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en-US" altLang="ru-RU" sz="2400" b="1" dirty="0" smtClean="0">
                <a:solidFill>
                  <a:schemeClr val="tx1">
                    <a:lumMod val="75000"/>
                  </a:schemeClr>
                </a:solidFill>
              </a:rPr>
              <a:t>10 c</a:t>
            </a:r>
            <a:r>
              <a:rPr lang="ru-RU" altLang="ru-RU" sz="2400" b="1" dirty="0" smtClean="0">
                <a:solidFill>
                  <a:schemeClr val="tx1">
                    <a:lumMod val="75000"/>
                  </a:schemeClr>
                </a:solidFill>
              </a:rPr>
              <a:t>м</a:t>
            </a:r>
          </a:p>
          <a:p>
            <a:pPr eaLnBrk="1" hangingPunct="1"/>
            <a:r>
              <a:rPr lang="ru-RU" altLang="ru-RU" sz="2400" b="1" dirty="0" smtClean="0">
                <a:solidFill>
                  <a:schemeClr val="tx1">
                    <a:lumMod val="75000"/>
                  </a:schemeClr>
                </a:solidFill>
              </a:rPr>
              <a:t>  </a:t>
            </a:r>
            <a:r>
              <a:rPr lang="en-US" altLang="ru-RU" sz="2400" b="1" dirty="0" smtClean="0">
                <a:solidFill>
                  <a:schemeClr val="tx1">
                    <a:lumMod val="75000"/>
                  </a:schemeClr>
                </a:solidFill>
              </a:rPr>
              <a:t>c = 5 c</a:t>
            </a:r>
            <a:r>
              <a:rPr lang="ru-RU" altLang="ru-RU" sz="2400" b="1" dirty="0" smtClean="0">
                <a:solidFill>
                  <a:schemeClr val="tx1">
                    <a:lumMod val="75000"/>
                  </a:schemeClr>
                </a:solidFill>
              </a:rPr>
              <a:t>м</a:t>
            </a:r>
          </a:p>
          <a:p>
            <a:pPr eaLnBrk="1" hangingPunct="1"/>
            <a:r>
              <a:rPr lang="ru-RU" altLang="ru-RU" sz="2400" b="1" dirty="0" smtClean="0">
                <a:solidFill>
                  <a:schemeClr val="tx1">
                    <a:lumMod val="75000"/>
                  </a:schemeClr>
                </a:solidFill>
              </a:rPr>
              <a:t>  </a:t>
            </a:r>
            <a:r>
              <a:rPr lang="en-US" altLang="ru-RU" sz="2400" b="1" dirty="0" smtClean="0">
                <a:solidFill>
                  <a:schemeClr val="tx1">
                    <a:lumMod val="75000"/>
                  </a:schemeClr>
                </a:solidFill>
              </a:rPr>
              <a:t>h = 0</a:t>
            </a:r>
            <a:r>
              <a:rPr lang="ru-RU" altLang="ru-RU" sz="2400" b="1" dirty="0" smtClean="0">
                <a:solidFill>
                  <a:schemeClr val="tx1">
                    <a:lumMod val="75000"/>
                  </a:schemeClr>
                </a:solidFill>
              </a:rPr>
              <a:t>,5 м</a:t>
            </a:r>
          </a:p>
          <a:p>
            <a:pPr eaLnBrk="1" hangingPunct="1"/>
            <a:r>
              <a:rPr lang="ru-RU" altLang="ru-RU" sz="2400" b="1" u="sng" dirty="0" smtClean="0">
                <a:solidFill>
                  <a:schemeClr val="tx1">
                    <a:lumMod val="75000"/>
                  </a:schemeClr>
                </a:solidFill>
              </a:rPr>
              <a:t>  </a:t>
            </a:r>
            <a:r>
              <a:rPr lang="el-GR" altLang="ru-RU" sz="2400" b="1" u="sng" dirty="0" smtClean="0">
                <a:solidFill>
                  <a:schemeClr val="tx1">
                    <a:lumMod val="75000"/>
                  </a:schemeClr>
                </a:solidFill>
              </a:rPr>
              <a:t>ρ</a:t>
            </a:r>
            <a:r>
              <a:rPr lang="ru-RU" altLang="ru-RU" sz="2400" b="1" u="sng" dirty="0" smtClean="0">
                <a:solidFill>
                  <a:schemeClr val="tx1">
                    <a:lumMod val="75000"/>
                  </a:schemeClr>
                </a:solidFill>
              </a:rPr>
              <a:t> = 1800 кг/ </a:t>
            </a:r>
            <a:r>
              <a:rPr lang="ru-RU" altLang="ru-RU" sz="1800" b="1" u="sng" dirty="0" smtClean="0">
                <a:solidFill>
                  <a:schemeClr val="tx1">
                    <a:lumMod val="75000"/>
                  </a:schemeClr>
                </a:solidFill>
              </a:rPr>
              <a:t>М</a:t>
            </a:r>
            <a:r>
              <a:rPr lang="ru-RU" altLang="ru-RU" sz="1800" b="1" u="sng" baseline="30000" dirty="0" smtClean="0">
                <a:solidFill>
                  <a:schemeClr val="tx1">
                    <a:lumMod val="75000"/>
                  </a:schemeClr>
                </a:solidFill>
              </a:rPr>
              <a:t>3</a:t>
            </a:r>
          </a:p>
          <a:p>
            <a:pPr eaLnBrk="1" hangingPunct="1"/>
            <a:r>
              <a:rPr lang="ru-RU" altLang="ru-RU" sz="2400" b="1" dirty="0" smtClean="0">
                <a:solidFill>
                  <a:schemeClr val="tx1">
                    <a:lumMod val="75000"/>
                  </a:schemeClr>
                </a:solidFill>
              </a:rPr>
              <a:t>   А - ?</a:t>
            </a:r>
          </a:p>
          <a:p>
            <a:pPr eaLnBrk="1" hangingPunct="1"/>
            <a:endParaRPr lang="ru-RU" altLang="ru-RU" sz="2400" dirty="0" smtClean="0"/>
          </a:p>
          <a:p>
            <a:pPr eaLnBrk="1" hangingPunct="1"/>
            <a:endParaRPr lang="ru-RU" altLang="ru-RU" sz="2400" dirty="0" smtClean="0"/>
          </a:p>
          <a:p>
            <a:pPr eaLnBrk="1" hangingPunct="1"/>
            <a:endParaRPr lang="ru-RU" altLang="ru-RU" sz="2400" dirty="0" smtClean="0"/>
          </a:p>
          <a:p>
            <a:pPr eaLnBrk="1" hangingPunct="1"/>
            <a:endParaRPr lang="ru-RU" altLang="ru-RU" sz="2400" b="1" dirty="0" smtClean="0"/>
          </a:p>
        </p:txBody>
      </p:sp>
      <p:graphicFrame>
        <p:nvGraphicFramePr>
          <p:cNvPr id="1027" name="Object 10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7866063" y="2640013"/>
          <a:ext cx="1277937" cy="241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1" name="Формула" r:id="rId4" imgW="114151" imgH="215619" progId="">
                  <p:embed/>
                </p:oleObj>
              </mc:Choice>
              <mc:Fallback>
                <p:oleObj name="Формула" r:id="rId4" imgW="114151" imgH="215619" progId="">
                  <p:embed/>
                  <p:pic>
                    <p:nvPicPr>
                      <p:cNvPr id="0" name="Picture 2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66063" y="2640013"/>
                        <a:ext cx="1277937" cy="241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17725" y="1482725"/>
            <a:ext cx="1143000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300" b="1" dirty="0"/>
              <a:t>= 0,2 м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66755" y="1914466"/>
            <a:ext cx="11890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dirty="0"/>
              <a:t>= 0,1 м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05819" y="2357438"/>
            <a:ext cx="13604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dirty="0"/>
              <a:t>= 0,05 м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793456" y="1466851"/>
            <a:ext cx="26558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dirty="0"/>
              <a:t>А = </a:t>
            </a:r>
            <a:r>
              <a:rPr lang="en-US" altLang="ru-RU" sz="2400" b="1" dirty="0"/>
              <a:t>F ∙S       </a:t>
            </a:r>
            <a:r>
              <a:rPr lang="en-US" altLang="ru-RU" sz="2400" b="1" dirty="0" err="1"/>
              <a:t>S</a:t>
            </a:r>
            <a:r>
              <a:rPr lang="en-US" altLang="ru-RU" sz="2400" b="1" dirty="0"/>
              <a:t> = h</a:t>
            </a:r>
            <a:endParaRPr lang="ru-RU" altLang="ru-RU" sz="2400" b="1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801014" y="1919109"/>
            <a:ext cx="1352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400" b="1" dirty="0"/>
              <a:t>F = m ∙g</a:t>
            </a:r>
            <a:endParaRPr lang="ru-RU" altLang="ru-RU" sz="2400" b="1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372200" y="1928813"/>
            <a:ext cx="1374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400" b="1" dirty="0"/>
              <a:t>m = </a:t>
            </a:r>
            <a:r>
              <a:rPr lang="el-GR" altLang="ru-RU" sz="2400" b="1" dirty="0"/>
              <a:t>ρ∙</a:t>
            </a:r>
            <a:r>
              <a:rPr lang="en-US" altLang="ru-RU" sz="2400" b="1" dirty="0"/>
              <a:t> V</a:t>
            </a:r>
            <a:endParaRPr lang="ru-RU" altLang="ru-RU" sz="2400" b="1" dirty="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793456" y="2390775"/>
            <a:ext cx="17859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400" b="1" dirty="0"/>
              <a:t>V = a ∙</a:t>
            </a:r>
            <a:r>
              <a:rPr lang="en-US" altLang="ru-RU" sz="2400" b="1" dirty="0" err="1"/>
              <a:t>b∙c</a:t>
            </a:r>
            <a:endParaRPr lang="ru-RU" altLang="ru-RU" sz="2400" b="1" dirty="0"/>
          </a:p>
          <a:p>
            <a:pPr eaLnBrk="1" hangingPunct="1"/>
            <a:endParaRPr lang="ru-RU" altLang="ru-RU" sz="2400" b="1" dirty="0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871887" y="3068960"/>
            <a:ext cx="5000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400" b="1" dirty="0"/>
              <a:t>V= 0,2 </a:t>
            </a:r>
            <a:r>
              <a:rPr lang="ru-RU" altLang="ru-RU" sz="2400" b="1" dirty="0"/>
              <a:t>м ∙0,1 м∙0,05 м</a:t>
            </a:r>
            <a:r>
              <a:rPr lang="en-US" altLang="ru-RU" sz="2400" b="1" dirty="0"/>
              <a:t> =</a:t>
            </a:r>
            <a:r>
              <a:rPr lang="ru-RU" altLang="ru-RU" sz="2400" b="1" dirty="0"/>
              <a:t> </a:t>
            </a:r>
            <a:r>
              <a:rPr lang="en-US" altLang="ru-RU" sz="2400" b="1" dirty="0"/>
              <a:t> </a:t>
            </a:r>
            <a:r>
              <a:rPr lang="ru-RU" altLang="ru-RU" sz="2400" b="1" dirty="0"/>
              <a:t> 0,001</a:t>
            </a:r>
            <a:r>
              <a:rPr lang="ru-RU" altLang="ru-RU" b="1" dirty="0"/>
              <a:t> М</a:t>
            </a:r>
            <a:r>
              <a:rPr lang="ru-RU" altLang="ru-RU" b="1" baseline="30000" dirty="0"/>
              <a:t>3</a:t>
            </a:r>
            <a:endParaRPr lang="ru-RU" altLang="ru-RU" dirty="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871887" y="3584114"/>
            <a:ext cx="5072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400" b="1" dirty="0"/>
              <a:t>m = </a:t>
            </a:r>
            <a:r>
              <a:rPr lang="ru-RU" altLang="ru-RU" sz="2400" b="1" dirty="0"/>
              <a:t>1800 кг/ </a:t>
            </a:r>
            <a:r>
              <a:rPr lang="ru-RU" altLang="ru-RU" b="1" dirty="0"/>
              <a:t>М</a:t>
            </a:r>
            <a:r>
              <a:rPr lang="ru-RU" altLang="ru-RU" b="1" baseline="30000" dirty="0"/>
              <a:t>3</a:t>
            </a:r>
            <a:r>
              <a:rPr lang="en-US" altLang="ru-RU" b="1" baseline="30000" dirty="0"/>
              <a:t> </a:t>
            </a:r>
            <a:r>
              <a:rPr lang="en-US" altLang="ru-RU" b="1" dirty="0"/>
              <a:t> ∙ </a:t>
            </a:r>
            <a:r>
              <a:rPr lang="en-US" altLang="ru-RU" sz="2400" b="1" dirty="0"/>
              <a:t>0, 001 </a:t>
            </a:r>
            <a:r>
              <a:rPr lang="ru-RU" altLang="ru-RU" sz="2400" b="1" dirty="0"/>
              <a:t>м</a:t>
            </a:r>
            <a:r>
              <a:rPr lang="ru-RU" altLang="ru-RU" sz="2400" b="1" baseline="30000" dirty="0"/>
              <a:t>3</a:t>
            </a:r>
            <a:r>
              <a:rPr lang="ru-RU" altLang="ru-RU" sz="2400" b="1" dirty="0"/>
              <a:t> = 1,8 кг</a:t>
            </a:r>
            <a:r>
              <a:rPr lang="en-US" altLang="ru-RU" sz="2400" b="1" dirty="0"/>
              <a:t>     </a:t>
            </a:r>
            <a:endParaRPr lang="ru-RU" altLang="ru-RU" sz="2400" b="1" dirty="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964780" y="4046076"/>
            <a:ext cx="33586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400" b="1" dirty="0"/>
              <a:t>F =</a:t>
            </a:r>
            <a:r>
              <a:rPr lang="ru-RU" altLang="ru-RU" sz="2400" b="1" dirty="0"/>
              <a:t> 1,8 кг </a:t>
            </a:r>
            <a:r>
              <a:rPr lang="ru-RU" altLang="ru-RU" sz="2400" b="1" dirty="0" smtClean="0"/>
              <a:t>∙10     =18 </a:t>
            </a:r>
            <a:r>
              <a:rPr lang="ru-RU" altLang="ru-RU" sz="2400" b="1" dirty="0"/>
              <a:t>Н</a:t>
            </a:r>
            <a:r>
              <a:rPr lang="en-US" altLang="ru-RU" sz="2400" b="1" dirty="0"/>
              <a:t> </a:t>
            </a:r>
            <a:endParaRPr lang="ru-RU" altLang="ru-RU" sz="2400" b="1" dirty="0"/>
          </a:p>
        </p:txBody>
      </p:sp>
      <p:sp>
        <p:nvSpPr>
          <p:cNvPr id="1041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42" name="Rectangle 10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1043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462" y="3978216"/>
            <a:ext cx="269875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5" name="Rectangle 13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002882" y="4633853"/>
            <a:ext cx="34464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b="1" dirty="0"/>
              <a:t>А = 18 Н ∙ 0,5 м = 9 Дж</a:t>
            </a:r>
          </a:p>
        </p:txBody>
      </p:sp>
    </p:spTree>
    <p:extLst>
      <p:ext uri="{BB962C8B-B14F-4D97-AF65-F5344CB8AC3E}">
        <p14:creationId xmlns:p14="http://schemas.microsoft.com/office/powerpoint/2010/main" val="17674263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/>
      <p:bldP spid="17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1340768"/>
            <a:ext cx="8678738" cy="2283718"/>
          </a:xfrm>
        </p:spPr>
        <p:txBody>
          <a:bodyPr/>
          <a:lstStyle/>
          <a:p>
            <a:pPr algn="just" eaLnBrk="1" hangingPunct="1"/>
            <a:r>
              <a:rPr lang="ru-RU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Какую мощность развивает Анатолий, поднимая  из колодца глубиной 6 м ведро воды за 1, 5 минуты? Объём воды в ведре 8 л, масса пустого ведра 400 г.</a:t>
            </a:r>
          </a:p>
        </p:txBody>
      </p:sp>
      <p:pic>
        <p:nvPicPr>
          <p:cNvPr id="12292" name="Picture 4" descr="колодец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0152" y="3429000"/>
            <a:ext cx="3097212" cy="3294063"/>
          </a:xfrm>
          <a:noFill/>
        </p:spPr>
      </p:pic>
    </p:spTree>
    <p:extLst>
      <p:ext uri="{BB962C8B-B14F-4D97-AF65-F5344CB8AC3E}">
        <p14:creationId xmlns:p14="http://schemas.microsoft.com/office/powerpoint/2010/main" val="30979788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8"/>
          <p:cNvSpPr>
            <a:spLocks noGrp="1" noChangeArrowheads="1"/>
          </p:cNvSpPr>
          <p:nvPr>
            <p:ph type="title"/>
          </p:nvPr>
        </p:nvSpPr>
        <p:spPr>
          <a:xfrm>
            <a:off x="323850" y="-171450"/>
            <a:ext cx="7477125" cy="114300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323850" y="692150"/>
            <a:ext cx="8567738" cy="5259388"/>
          </a:xfrm>
        </p:spPr>
        <p:txBody>
          <a:bodyPr/>
          <a:lstStyle/>
          <a:p>
            <a:pPr eaLnBrk="1" hangingPunct="1"/>
            <a:r>
              <a:rPr lang="ru-RU" altLang="ru-RU" sz="2800" b="1" dirty="0" smtClean="0"/>
              <a:t>  </a:t>
            </a:r>
            <a:r>
              <a:rPr lang="ru-RU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Дано:         СИ                 Решение:</a:t>
            </a:r>
            <a:endParaRPr lang="en-US" altLang="ru-RU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eaLnBrk="1" hangingPunct="1"/>
            <a:r>
              <a:rPr lang="ru-RU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  </a:t>
            </a:r>
            <a:r>
              <a:rPr lang="en-US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h= </a:t>
            </a:r>
            <a:r>
              <a:rPr lang="ru-RU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6</a:t>
            </a:r>
            <a:r>
              <a:rPr lang="en-US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ru-RU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м</a:t>
            </a:r>
            <a:endParaRPr lang="en-US" altLang="ru-RU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pPr eaLnBrk="1" hangingPunct="1"/>
            <a:r>
              <a:rPr lang="ru-RU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  </a:t>
            </a:r>
            <a:r>
              <a:rPr lang="en-US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m</a:t>
            </a:r>
            <a:r>
              <a:rPr lang="ru-RU" altLang="ru-RU" sz="2800" b="1" baseline="-25000" dirty="0" smtClean="0">
                <a:solidFill>
                  <a:schemeClr val="tx1">
                    <a:lumMod val="75000"/>
                  </a:schemeClr>
                </a:solidFill>
              </a:rPr>
              <a:t>1</a:t>
            </a:r>
            <a:r>
              <a:rPr lang="en-US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= </a:t>
            </a:r>
            <a:r>
              <a:rPr lang="ru-RU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400</a:t>
            </a:r>
            <a:r>
              <a:rPr lang="en-US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ru-RU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г</a:t>
            </a:r>
          </a:p>
          <a:p>
            <a:pPr eaLnBrk="1" hangingPunct="1"/>
            <a:r>
              <a:rPr lang="ru-RU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  </a:t>
            </a:r>
            <a:r>
              <a:rPr lang="en-US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V </a:t>
            </a:r>
            <a:r>
              <a:rPr lang="ru-RU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= </a:t>
            </a:r>
            <a:r>
              <a:rPr lang="en-US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8</a:t>
            </a:r>
            <a:r>
              <a:rPr lang="ru-RU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 л</a:t>
            </a:r>
          </a:p>
          <a:p>
            <a:pPr eaLnBrk="1" hangingPunct="1"/>
            <a:r>
              <a:rPr lang="ru-RU" altLang="ru-RU" sz="2800" b="1" u="sng" dirty="0" smtClean="0">
                <a:solidFill>
                  <a:schemeClr val="tx1">
                    <a:lumMod val="75000"/>
                  </a:schemeClr>
                </a:solidFill>
              </a:rPr>
              <a:t>  t= 1,5 мин. </a:t>
            </a:r>
          </a:p>
          <a:p>
            <a:pPr eaLnBrk="1" hangingPunct="1"/>
            <a:r>
              <a:rPr lang="ru-RU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   N-?                                </a:t>
            </a:r>
            <a:endParaRPr lang="en-US" altLang="ru-RU" sz="2800" b="1" dirty="0" smtClean="0">
              <a:solidFill>
                <a:schemeClr val="tx1">
                  <a:lumMod val="75000"/>
                </a:schemeClr>
              </a:solidFill>
              <a:cs typeface="Arial" charset="0"/>
            </a:endParaRPr>
          </a:p>
          <a:p>
            <a:pPr eaLnBrk="1" hangingPunct="1"/>
            <a:r>
              <a:rPr lang="ru-RU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                                      </a:t>
            </a:r>
            <a:endParaRPr lang="en-US" altLang="ru-RU" sz="2800" b="1" dirty="0" smtClean="0">
              <a:solidFill>
                <a:schemeClr val="tx1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2053" name="Text Box 1"/>
          <p:cNvSpPr txBox="1">
            <a:spLocks noChangeArrowheads="1"/>
          </p:cNvSpPr>
          <p:nvPr/>
        </p:nvSpPr>
        <p:spPr bwMode="auto">
          <a:xfrm>
            <a:off x="4427538" y="10525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b="1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646363" y="1703047"/>
            <a:ext cx="1422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/>
              <a:t>= 0,4 кг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505176" y="2226922"/>
            <a:ext cx="180181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/>
              <a:t>= 0,008 </a:t>
            </a:r>
            <a:r>
              <a:rPr lang="ru-RU" altLang="ru-RU" sz="2000" b="1" dirty="0"/>
              <a:t>М</a:t>
            </a:r>
            <a:r>
              <a:rPr lang="ru-RU" altLang="ru-RU" sz="2000" b="1" baseline="30000" dirty="0"/>
              <a:t>3</a:t>
            </a:r>
            <a:endParaRPr lang="ru-RU" altLang="ru-RU" sz="2000" dirty="0"/>
          </a:p>
          <a:p>
            <a:pPr eaLnBrk="1" hangingPunct="1"/>
            <a:endParaRPr lang="ru-RU" altLang="ru-RU" sz="2800" b="1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575719" y="2782627"/>
            <a:ext cx="12938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/>
              <a:t> = 90 с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000500" y="1214438"/>
            <a:ext cx="8524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800" b="1"/>
              <a:t>N =</a:t>
            </a:r>
            <a:r>
              <a:rPr lang="en-US" altLang="ru-RU" sz="2800"/>
              <a:t> </a:t>
            </a:r>
            <a:endParaRPr lang="ru-RU" altLang="ru-RU" sz="2800"/>
          </a:p>
        </p:txBody>
      </p:sp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4786313" y="1000125"/>
          <a:ext cx="428625" cy="95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4" name="Формула" r:id="rId3" imgW="177646" imgH="393359" progId="">
                  <p:embed/>
                </p:oleObj>
              </mc:Choice>
              <mc:Fallback>
                <p:oleObj name="Формула" r:id="rId3" imgW="177646" imgH="393359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6313" y="1000125"/>
                        <a:ext cx="428625" cy="950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124450" y="2428875"/>
            <a:ext cx="15763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800" b="1" dirty="0"/>
              <a:t>F = m ∙g</a:t>
            </a:r>
            <a:endParaRPr lang="ru-RU" altLang="ru-RU" sz="2800" b="1" dirty="0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17643" y="1857375"/>
            <a:ext cx="30690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 smtClean="0"/>
              <a:t> </a:t>
            </a:r>
            <a:r>
              <a:rPr lang="en-US" altLang="ru-RU" sz="2800" b="1" dirty="0" smtClean="0"/>
              <a:t>A </a:t>
            </a:r>
            <a:r>
              <a:rPr lang="en-US" altLang="ru-RU" sz="2800" b="1" dirty="0"/>
              <a:t>= F ∙s       </a:t>
            </a:r>
            <a:r>
              <a:rPr lang="en-US" altLang="ru-RU" sz="2800" b="1" dirty="0" err="1"/>
              <a:t>s</a:t>
            </a:r>
            <a:r>
              <a:rPr lang="en-US" altLang="ru-RU" sz="2800" b="1" dirty="0"/>
              <a:t> = h</a:t>
            </a:r>
            <a:endParaRPr lang="ru-RU" altLang="ru-RU" sz="2800" b="1" dirty="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948237" y="3000375"/>
            <a:ext cx="2390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800" b="1" dirty="0"/>
              <a:t>m = m</a:t>
            </a:r>
            <a:r>
              <a:rPr lang="ru-RU" altLang="ru-RU" sz="2800" b="1" baseline="-25000" dirty="0"/>
              <a:t>1</a:t>
            </a:r>
            <a:r>
              <a:rPr lang="en-US" altLang="ru-RU" sz="2800" b="1" baseline="-25000" dirty="0"/>
              <a:t> </a:t>
            </a:r>
            <a:r>
              <a:rPr lang="en-US" altLang="ru-RU" sz="2800" b="1" dirty="0"/>
              <a:t> + m</a:t>
            </a:r>
            <a:r>
              <a:rPr lang="en-US" altLang="ru-RU" sz="2800" b="1" baseline="-25000" dirty="0"/>
              <a:t>2</a:t>
            </a:r>
            <a:r>
              <a:rPr lang="en-US" altLang="ru-RU" sz="2800" b="1" dirty="0"/>
              <a:t> </a:t>
            </a:r>
            <a:endParaRPr lang="ru-RU" altLang="ru-RU" sz="2800" b="1" dirty="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000625" y="3571875"/>
            <a:ext cx="1606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800" b="1" dirty="0"/>
              <a:t>m</a:t>
            </a:r>
            <a:r>
              <a:rPr lang="en-US" altLang="ru-RU" sz="2800" b="1" baseline="-25000" dirty="0"/>
              <a:t>2</a:t>
            </a:r>
            <a:r>
              <a:rPr lang="en-US" altLang="ru-RU" sz="2800" b="1" dirty="0"/>
              <a:t> = </a:t>
            </a:r>
            <a:r>
              <a:rPr lang="el-GR" altLang="ru-RU" sz="2800" b="1" dirty="0"/>
              <a:t>ρ∙</a:t>
            </a:r>
            <a:r>
              <a:rPr lang="en-US" altLang="ru-RU" sz="2800" b="1" dirty="0"/>
              <a:t>V</a:t>
            </a:r>
            <a:endParaRPr lang="ru-RU" altLang="ru-RU" sz="2800" b="1" dirty="0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214563" y="4071938"/>
            <a:ext cx="55721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800" b="1" dirty="0"/>
              <a:t>m</a:t>
            </a:r>
            <a:r>
              <a:rPr lang="en-US" altLang="ru-RU" sz="2800" b="1" baseline="-25000" dirty="0"/>
              <a:t>2</a:t>
            </a:r>
            <a:r>
              <a:rPr lang="en-US" altLang="ru-RU" sz="2800" b="1" dirty="0"/>
              <a:t> = 1000 </a:t>
            </a:r>
            <a:r>
              <a:rPr lang="ru-RU" altLang="ru-RU" sz="2800" b="1" dirty="0"/>
              <a:t>кг/</a:t>
            </a:r>
            <a:r>
              <a:rPr lang="ru-RU" altLang="ru-RU" sz="2000" b="1" dirty="0"/>
              <a:t>М</a:t>
            </a:r>
            <a:r>
              <a:rPr lang="ru-RU" altLang="ru-RU" sz="2000" b="1" baseline="30000" dirty="0"/>
              <a:t>3</a:t>
            </a:r>
            <a:r>
              <a:rPr lang="ru-RU" altLang="ru-RU" sz="2000" b="1" dirty="0"/>
              <a:t> ∙</a:t>
            </a:r>
            <a:r>
              <a:rPr lang="ru-RU" altLang="ru-RU" sz="2800" b="1" dirty="0"/>
              <a:t>0, 008 </a:t>
            </a:r>
            <a:r>
              <a:rPr lang="ru-RU" altLang="ru-RU" sz="2000" b="1" dirty="0"/>
              <a:t>М</a:t>
            </a:r>
            <a:r>
              <a:rPr lang="ru-RU" altLang="ru-RU" sz="2000" b="1" baseline="30000" dirty="0"/>
              <a:t>3</a:t>
            </a:r>
            <a:r>
              <a:rPr lang="ru-RU" altLang="ru-RU" sz="2000" b="1" dirty="0"/>
              <a:t> </a:t>
            </a:r>
            <a:r>
              <a:rPr lang="ru-RU" altLang="ru-RU" sz="2800" b="1" dirty="0"/>
              <a:t>= 8 кг   </a:t>
            </a:r>
            <a:r>
              <a:rPr lang="ru-RU" altLang="ru-RU" sz="2800" b="1" baseline="30000" dirty="0"/>
              <a:t>      </a:t>
            </a:r>
          </a:p>
          <a:p>
            <a:pPr eaLnBrk="1" hangingPunct="1"/>
            <a:r>
              <a:rPr lang="ru-RU" altLang="ru-RU" sz="2000" b="1" baseline="30000" dirty="0"/>
              <a:t>   </a:t>
            </a:r>
            <a:endParaRPr lang="ru-RU" altLang="ru-RU" sz="2000" b="1" dirty="0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143125" y="4714875"/>
            <a:ext cx="5286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800" b="1"/>
              <a:t>F = ( 8 </a:t>
            </a:r>
            <a:r>
              <a:rPr lang="ru-RU" altLang="ru-RU" sz="2800" b="1"/>
              <a:t>кг + 0,4 кг)∙9,8     ≈ 84 Н</a:t>
            </a:r>
          </a:p>
        </p:txBody>
      </p:sp>
      <p:sp>
        <p:nvSpPr>
          <p:cNvPr id="2066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4643438"/>
            <a:ext cx="285750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8" name="Rectangle 10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071688" y="5286375"/>
            <a:ext cx="39989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/>
              <a:t>А = 84 Н ∙6 м = 504 Дж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500313" y="6000750"/>
            <a:ext cx="4786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800" b="1"/>
              <a:t>N =            = 5</a:t>
            </a:r>
            <a:r>
              <a:rPr lang="ru-RU" altLang="ru-RU" sz="2800" b="1"/>
              <a:t>,</a:t>
            </a:r>
            <a:r>
              <a:rPr lang="en-US" altLang="ru-RU" sz="2800" b="1"/>
              <a:t>6</a:t>
            </a:r>
            <a:r>
              <a:rPr lang="ru-RU" altLang="ru-RU" sz="2800" b="1"/>
              <a:t>Вт</a:t>
            </a:r>
          </a:p>
        </p:txBody>
      </p:sp>
      <p:sp>
        <p:nvSpPr>
          <p:cNvPr id="2071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5929313"/>
            <a:ext cx="92868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3" name="Rectangle 13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29894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utoUpdateAnimBg="0"/>
      <p:bldP spid="8" grpId="0" autoUpdateAnimBg="0"/>
      <p:bldP spid="9" grpId="0" autoUpdateAnimBg="0"/>
      <p:bldP spid="10" grpId="0" autoUpdateAnimBg="0"/>
      <p:bldP spid="14" grpId="0" autoUpdateAnimBg="0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  <p:bldP spid="23" grpId="0" autoUpdateAnimBg="0"/>
      <p:bldP spid="27" grpId="0" autoUpdateAnimBg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268760"/>
            <a:ext cx="8640960" cy="2046287"/>
          </a:xfrm>
        </p:spPr>
        <p:txBody>
          <a:bodyPr/>
          <a:lstStyle/>
          <a:p>
            <a:pPr marL="990600" lvl="1" indent="0" algn="just" eaLnBrk="1" hangingPunct="1">
              <a:buFontTx/>
              <a:buNone/>
            </a:pPr>
            <a:r>
              <a:rPr lang="ru-RU" altLang="ru-RU" b="1" dirty="0" smtClean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Гришка, сколачивая опалубку, развивал мощность 0,1 кВт, делая 60 ударов молотком за 1 минуту. Определите работу, производимую им за 1 удар. </a:t>
            </a:r>
          </a:p>
          <a:p>
            <a:pPr marL="609600" indent="-609600" eaLnBrk="1" hangingPunct="1">
              <a:buFontTx/>
              <a:buNone/>
            </a:pPr>
            <a:endParaRPr lang="ru-RU" altLang="ru-RU" b="1" dirty="0" smtClean="0"/>
          </a:p>
        </p:txBody>
      </p:sp>
      <p:pic>
        <p:nvPicPr>
          <p:cNvPr id="13316" name="Picture 0" descr="кувалд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84984"/>
            <a:ext cx="4176712" cy="313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340393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598613"/>
            <a:ext cx="8532813" cy="44973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b="1" dirty="0" smtClean="0"/>
              <a:t>  </a:t>
            </a:r>
            <a:r>
              <a:rPr lang="ru-RU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Дано:               Си            Решение:</a:t>
            </a:r>
          </a:p>
          <a:p>
            <a:pPr eaLnBrk="1" hangingPunct="1">
              <a:buFontTx/>
              <a:buNone/>
            </a:pPr>
            <a:r>
              <a:rPr lang="ru-RU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  N = 0,1 кВт</a:t>
            </a:r>
          </a:p>
          <a:p>
            <a:pPr eaLnBrk="1" hangingPunct="1">
              <a:buFontTx/>
              <a:buNone/>
            </a:pPr>
            <a:r>
              <a:rPr lang="ru-RU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   </a:t>
            </a:r>
            <a:r>
              <a:rPr lang="ru-RU" altLang="ru-RU" sz="2800" b="1" dirty="0" err="1" smtClean="0">
                <a:solidFill>
                  <a:schemeClr val="tx1">
                    <a:lumMod val="75000"/>
                  </a:schemeClr>
                </a:solidFill>
              </a:rPr>
              <a:t>n=</a:t>
            </a:r>
            <a:r>
              <a:rPr lang="ru-RU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 60</a:t>
            </a:r>
          </a:p>
          <a:p>
            <a:pPr eaLnBrk="1" hangingPunct="1">
              <a:buFontTx/>
              <a:buNone/>
            </a:pPr>
            <a:r>
              <a:rPr lang="ru-RU" altLang="ru-RU" sz="2800" b="1" u="sng" dirty="0" smtClean="0">
                <a:solidFill>
                  <a:schemeClr val="tx1">
                    <a:lumMod val="75000"/>
                  </a:schemeClr>
                </a:solidFill>
                <a:cs typeface="Arial" charset="0"/>
              </a:rPr>
              <a:t>   </a:t>
            </a:r>
            <a:r>
              <a:rPr lang="en-US" altLang="ru-RU" sz="2800" b="1" u="sng" dirty="0" smtClean="0">
                <a:solidFill>
                  <a:schemeClr val="tx1">
                    <a:lumMod val="75000"/>
                  </a:schemeClr>
                </a:solidFill>
                <a:cs typeface="Arial" charset="0"/>
              </a:rPr>
              <a:t>t</a:t>
            </a:r>
            <a:r>
              <a:rPr lang="ru-RU" altLang="ru-RU" sz="2800" b="1" u="sng" dirty="0" smtClean="0">
                <a:solidFill>
                  <a:schemeClr val="tx1">
                    <a:lumMod val="75000"/>
                  </a:schemeClr>
                </a:solidFill>
                <a:cs typeface="Arial" charset="0"/>
              </a:rPr>
              <a:t>= 1</a:t>
            </a:r>
            <a:r>
              <a:rPr lang="ru-RU" altLang="ru-RU" sz="2800" b="1" u="sng" dirty="0" smtClean="0">
                <a:solidFill>
                  <a:schemeClr val="tx1">
                    <a:lumMod val="75000"/>
                  </a:schemeClr>
                </a:solidFill>
              </a:rPr>
              <a:t>мин</a:t>
            </a:r>
          </a:p>
          <a:p>
            <a:pPr eaLnBrk="1" hangingPunct="1">
              <a:buFontTx/>
              <a:buNone/>
            </a:pPr>
            <a:r>
              <a:rPr lang="ru-RU" altLang="ru-RU" sz="2800" b="1" dirty="0" smtClean="0">
                <a:solidFill>
                  <a:schemeClr val="tx1">
                    <a:lumMod val="75000"/>
                  </a:schemeClr>
                </a:solidFill>
              </a:rPr>
              <a:t>    А- ?</a:t>
            </a:r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812382098"/>
              </p:ext>
            </p:extLst>
          </p:nvPr>
        </p:nvGraphicFramePr>
        <p:xfrm>
          <a:off x="6671096" y="2127815"/>
          <a:ext cx="304800" cy="72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4" name="Формула" r:id="rId3" imgW="215806" imgH="558558" progId="">
                  <p:embed/>
                </p:oleObj>
              </mc:Choice>
              <mc:Fallback>
                <p:oleObj name="Формула" r:id="rId3" imgW="215806" imgH="558558" progId="">
                  <p:embed/>
                  <p:pic>
                    <p:nvPicPr>
                      <p:cNvPr id="0" name="Picture 2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1096" y="2127815"/>
                        <a:ext cx="304800" cy="726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7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992854873"/>
              </p:ext>
            </p:extLst>
          </p:nvPr>
        </p:nvGraphicFramePr>
        <p:xfrm>
          <a:off x="6914483" y="3271907"/>
          <a:ext cx="395287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5" name="Формула" r:id="rId5" imgW="177646" imgH="393359" progId="">
                  <p:embed/>
                </p:oleObj>
              </mc:Choice>
              <mc:Fallback>
                <p:oleObj name="Формула" r:id="rId5" imgW="177646" imgH="393359" progId="">
                  <p:embed/>
                  <p:pic>
                    <p:nvPicPr>
                      <p:cNvPr id="0" name="Picture 2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4483" y="3271907"/>
                        <a:ext cx="395287" cy="874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5597991"/>
              </p:ext>
            </p:extLst>
          </p:nvPr>
        </p:nvGraphicFramePr>
        <p:xfrm>
          <a:off x="5364088" y="4947756"/>
          <a:ext cx="1152525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6" name="Формула" r:id="rId7" imgW="647419" imgH="393529" progId="">
                  <p:embed/>
                </p:oleObj>
              </mc:Choice>
              <mc:Fallback>
                <p:oleObj name="Формула" r:id="rId7" imgW="647419" imgH="393529" progId="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4947756"/>
                        <a:ext cx="1152525" cy="700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05112" y="2071687"/>
            <a:ext cx="1571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/>
              <a:t>=100 Вт</a:t>
            </a:r>
            <a:r>
              <a:rPr lang="ru-RU" altLang="ru-RU" sz="2400" b="1" dirty="0"/>
              <a:t>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805112" y="3143250"/>
            <a:ext cx="149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/>
              <a:t>=    60 с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849565" y="2206787"/>
            <a:ext cx="16430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800" b="1" dirty="0"/>
              <a:t>N = </a:t>
            </a:r>
            <a:endParaRPr lang="ru-RU" altLang="ru-RU" sz="2800" b="1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872473" y="2881855"/>
            <a:ext cx="1517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800" b="1" dirty="0"/>
              <a:t>A = N ∙ t</a:t>
            </a:r>
            <a:endParaRPr lang="ru-RU" altLang="ru-RU" sz="2800" b="1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881488" y="3447327"/>
            <a:ext cx="1038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800" b="1" dirty="0"/>
              <a:t>A</a:t>
            </a:r>
            <a:r>
              <a:rPr lang="en-US" altLang="ru-RU" sz="2800" b="1" baseline="-25000" dirty="0"/>
              <a:t> 1</a:t>
            </a:r>
            <a:r>
              <a:rPr lang="en-US" altLang="ru-RU" sz="2800" b="1" dirty="0"/>
              <a:t> = </a:t>
            </a:r>
            <a:endParaRPr lang="ru-RU" altLang="ru-RU" sz="2800" b="1" dirty="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376737" y="4238625"/>
            <a:ext cx="44910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ru-RU" sz="2800" b="1" dirty="0"/>
              <a:t>A = 100</a:t>
            </a:r>
            <a:r>
              <a:rPr lang="ru-RU" altLang="ru-RU" sz="2800" b="1" dirty="0"/>
              <a:t>Вт ∙60 с = 600 Дж</a:t>
            </a:r>
            <a:r>
              <a:rPr lang="en-US" altLang="ru-RU" sz="2800" b="1" dirty="0"/>
              <a:t> </a:t>
            </a:r>
            <a:endParaRPr lang="ru-RU" altLang="ru-RU" sz="2800" b="1" dirty="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376737" y="4947756"/>
            <a:ext cx="39639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800" b="1" dirty="0"/>
              <a:t>А</a:t>
            </a:r>
            <a:r>
              <a:rPr lang="en-US" altLang="ru-RU" sz="2800" b="1" baseline="-25000" dirty="0"/>
              <a:t> 1</a:t>
            </a:r>
            <a:r>
              <a:rPr lang="ru-RU" altLang="ru-RU" sz="2800" b="1" dirty="0"/>
              <a:t> =              = 100 Дж </a:t>
            </a:r>
          </a:p>
        </p:txBody>
      </p:sp>
    </p:spTree>
    <p:extLst>
      <p:ext uri="{BB962C8B-B14F-4D97-AF65-F5344CB8AC3E}">
        <p14:creationId xmlns:p14="http://schemas.microsoft.com/office/powerpoint/2010/main" val="36374240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3" grpId="0"/>
      <p:bldP spid="17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>
            <a:off x="611560" y="1916832"/>
            <a:ext cx="3241675" cy="1439862"/>
          </a:xfrm>
          <a:prstGeom prst="wedgeEllipseCallou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043608" y="1988840"/>
            <a:ext cx="28082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мешай мне работать! Я читаю</a:t>
            </a:r>
          </a:p>
          <a:p>
            <a:r>
              <a:rPr lang="ru-RU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учебник физики! </a:t>
            </a:r>
            <a:endParaRPr lang="ru-RU" sz="24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6" name="Овальная выноска 5"/>
          <p:cNvSpPr/>
          <p:nvPr/>
        </p:nvSpPr>
        <p:spPr>
          <a:xfrm>
            <a:off x="4860032" y="1628800"/>
            <a:ext cx="3384550" cy="1368425"/>
          </a:xfrm>
          <a:prstGeom prst="wedgeEllipseCallout">
            <a:avLst>
              <a:gd name="adj1" fmla="val 30904"/>
              <a:gd name="adj2" fmla="val 65344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9" name="Picture 6" descr="http://img25.dreamies.de/img/942/b/q3ngvtwfmfv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3212976"/>
            <a:ext cx="18161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extBox 8"/>
          <p:cNvSpPr txBox="1">
            <a:spLocks noChangeArrowheads="1"/>
          </p:cNvSpPr>
          <p:nvPr/>
        </p:nvSpPr>
        <p:spPr bwMode="auto">
          <a:xfrm>
            <a:off x="1475656" y="260648"/>
            <a:ext cx="73448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  <a:cs typeface="Times New Roman" pitchFamily="18" charset="0"/>
              </a:rPr>
              <a:t>ЧТО МЫ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  <a:cs typeface="Times New Roman" pitchFamily="18" charset="0"/>
              </a:rPr>
              <a:t>ПОНИМАЕМ ПОД СЛОВОМ «РАБОТА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  <a:cs typeface="Times New Roman" pitchFamily="18" charset="0"/>
              </a:rPr>
              <a:t>»?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148064" y="1916832"/>
            <a:ext cx="27876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Подумаешь! Я тоже</a:t>
            </a:r>
          </a:p>
          <a:p>
            <a:r>
              <a:rPr lang="ru-RU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работаю – прыгаю!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23528" y="5229200"/>
            <a:ext cx="867876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физике </a:t>
            </a:r>
            <a:r>
              <a:rPr lang="ru-RU" sz="24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«механической работой» </a:t>
            </a:r>
            <a:r>
              <a:rPr lang="ru-RU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называют работу какой-нибудь силы (</a:t>
            </a:r>
            <a:r>
              <a:rPr lang="ru-RU" sz="2400" dirty="0" err="1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силы</a:t>
            </a:r>
            <a:r>
              <a:rPr lang="ru-RU" sz="2400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тяжести, упругости, трения и т.д.) над телом, в результате действия которой тело перемещается.</a:t>
            </a:r>
          </a:p>
        </p:txBody>
      </p:sp>
      <p:pic>
        <p:nvPicPr>
          <p:cNvPr id="11273" name="Picture 2" descr="http://4put.ru/pictures/max/190/58656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573016"/>
            <a:ext cx="1728788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4" grpId="0"/>
      <p:bldP spid="4" grpId="1"/>
      <p:bldP spid="6" grpId="0" animBg="1"/>
      <p:bldP spid="6" grpId="1" animBg="1"/>
      <p:bldP spid="12" grpId="0" build="allAtOnce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6" descr="перемещ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142984"/>
            <a:ext cx="7273925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116013" y="5013325"/>
            <a:ext cx="712946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latin typeface="Times New Roman" pitchFamily="18" charset="0"/>
              </a:rPr>
              <a:t>Механическая работа не </a:t>
            </a:r>
            <a:r>
              <a:rPr lang="ru-RU" sz="3200" dirty="0" smtClean="0">
                <a:latin typeface="Times New Roman" pitchFamily="18" charset="0"/>
              </a:rPr>
              <a:t>совершается, если тело не сдвинули!</a:t>
            </a:r>
            <a:endParaRPr lang="ru-RU" sz="3200" dirty="0">
              <a:latin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75656" y="188640"/>
            <a:ext cx="7431087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Narrow" pitchFamily="34" charset="0"/>
                <a:ea typeface="+mj-ea"/>
                <a:cs typeface="+mj-cs"/>
              </a:rPr>
              <a:t>Выполняется ли работа?</a:t>
            </a:r>
            <a:endParaRPr kumimoji="0" lang="ru-RU" sz="4000" b="1" i="0" u="none" strike="noStrike" kern="0" cap="all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311" y="1142984"/>
            <a:ext cx="8666163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1338263"/>
            <a:ext cx="8135937" cy="437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419475" y="3068638"/>
            <a:ext cx="1725613" cy="758825"/>
            <a:chOff x="2472" y="1954"/>
            <a:chExt cx="1042" cy="387"/>
          </a:xfrm>
        </p:grpSpPr>
        <p:sp>
          <p:nvSpPr>
            <p:cNvPr id="2056" name="AutoShape 6"/>
            <p:cNvSpPr>
              <a:spLocks noChangeArrowheads="1"/>
            </p:cNvSpPr>
            <p:nvPr/>
          </p:nvSpPr>
          <p:spPr bwMode="auto">
            <a:xfrm>
              <a:off x="2562" y="2205"/>
              <a:ext cx="952" cy="136"/>
            </a:xfrm>
            <a:prstGeom prst="rightArrow">
              <a:avLst>
                <a:gd name="adj1" fmla="val 50000"/>
                <a:gd name="adj2" fmla="val 175000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2051" name="Object 7"/>
            <p:cNvGraphicFramePr>
              <a:graphicFrameLocks noChangeAspect="1"/>
            </p:cNvGraphicFramePr>
            <p:nvPr/>
          </p:nvGraphicFramePr>
          <p:xfrm>
            <a:off x="2472" y="1954"/>
            <a:ext cx="589" cy="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620" name="Формула" r:id="rId5" imgW="253890" imgH="139639" progId="">
                    <p:embed/>
                  </p:oleObj>
                </mc:Choice>
                <mc:Fallback>
                  <p:oleObj name="Формула" r:id="rId5" imgW="253890" imgH="139639" progId="">
                    <p:embed/>
                    <p:pic>
                      <p:nvPicPr>
                        <p:cNvPr id="0" name="Picture 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2" y="1954"/>
                          <a:ext cx="589" cy="3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297" name="AutoShape 9"/>
          <p:cNvSpPr>
            <a:spLocks noChangeArrowheads="1"/>
          </p:cNvSpPr>
          <p:nvPr/>
        </p:nvSpPr>
        <p:spPr bwMode="auto">
          <a:xfrm>
            <a:off x="4427538" y="1773238"/>
            <a:ext cx="1944687" cy="142875"/>
          </a:xfrm>
          <a:prstGeom prst="rightArrow">
            <a:avLst>
              <a:gd name="adj1" fmla="val 50000"/>
              <a:gd name="adj2" fmla="val 340278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2298" name="Object 10"/>
          <p:cNvGraphicFramePr>
            <a:graphicFrameLocks noChangeAspect="1"/>
          </p:cNvGraphicFramePr>
          <p:nvPr/>
        </p:nvGraphicFramePr>
        <p:xfrm>
          <a:off x="5143500" y="908050"/>
          <a:ext cx="652463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1" name="Формула" r:id="rId7" imgW="114151" imgH="152202" progId="">
                  <p:embed/>
                </p:oleObj>
              </mc:Choice>
              <mc:Fallback>
                <p:oleObj name="Формула" r:id="rId7" imgW="114151" imgH="152202" progId="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0" y="908050"/>
                        <a:ext cx="652463" cy="865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1547664" y="188640"/>
            <a:ext cx="7431087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Narrow" pitchFamily="34" charset="0"/>
                <a:ea typeface="+mj-ea"/>
                <a:cs typeface="+mj-cs"/>
              </a:rPr>
              <a:t>Пример выполненной работы</a:t>
            </a: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1214415" y="5643578"/>
            <a:ext cx="4643470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Кто совершает работу?</a:t>
            </a: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5715008" y="5643578"/>
            <a:ext cx="3071834" cy="5635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- Лошадь!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" grpId="0" animBg="1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 descr="т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285860"/>
            <a:ext cx="6672284" cy="500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 txBox="1"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i="0" u="none" strike="noStrike" kern="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 Narrow" pitchFamily="34" charset="0"/>
              </a:rPr>
              <a:t>Пример выполненной работы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16632"/>
            <a:ext cx="7956376" cy="764704"/>
          </a:xfrm>
        </p:spPr>
        <p:txBody>
          <a:bodyPr/>
          <a:lstStyle/>
          <a:p>
            <a:r>
              <a:rPr lang="ru-RU" sz="3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Условия  для </a:t>
            </a:r>
            <a:r>
              <a:rPr lang="ru-RU" sz="36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Narrow" pitchFamily="34" charset="0"/>
              </a:rPr>
              <a:t>выполнения работы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71678"/>
            <a:ext cx="8229600" cy="1571636"/>
          </a:xfrm>
        </p:spPr>
        <p:txBody>
          <a:bodyPr/>
          <a:lstStyle/>
          <a:p>
            <a:r>
              <a:rPr lang="ru-RU" sz="28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тело должна действовать сила </a:t>
            </a:r>
            <a:r>
              <a:rPr lang="en-US" sz="28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endParaRPr lang="ru-RU" sz="2800" b="1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действием этой силы тело должно перемещаться</a:t>
            </a:r>
          </a:p>
        </p:txBody>
      </p:sp>
      <p:pic>
        <p:nvPicPr>
          <p:cNvPr id="6148" name="Picture 4" descr="03a-i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643314"/>
            <a:ext cx="1928826" cy="2314157"/>
          </a:xfrm>
          <a:prstGeom prst="rect">
            <a:avLst/>
          </a:prstGeom>
          <a:noFill/>
        </p:spPr>
      </p:pic>
      <p:pic>
        <p:nvPicPr>
          <p:cNvPr id="5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4786322"/>
            <a:ext cx="2883207" cy="159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tema-15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0025" y="4572008"/>
            <a:ext cx="2781323" cy="157285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1116012" y="1268760"/>
            <a:ext cx="7272412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ru-RU" altLang="ru-RU" sz="2800" b="1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  <a:r>
              <a:rPr lang="ru-RU" altLang="ru-RU" sz="2800" b="1" dirty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физическая величина, равная произведению силы, действующей на тело, на путь, совершенный телом под действием силы в направлении этой силы.</a:t>
            </a:r>
          </a:p>
          <a:p>
            <a:pPr algn="ctr" eaLnBrk="1" hangingPunct="1"/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· s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механическая работа,</a:t>
            </a:r>
          </a:p>
          <a:p>
            <a:pPr eaLnBrk="1" hangingPunct="1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 - сила,</a:t>
            </a:r>
          </a:p>
          <a:p>
            <a:pPr eaLnBrk="1" hangingPunct="1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-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пройдённый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путь</a:t>
            </a:r>
            <a:r>
              <a:rPr lang="ru-RU" altLang="ru-RU" dirty="0"/>
              <a:t>.</a:t>
            </a:r>
          </a:p>
        </p:txBody>
      </p:sp>
      <p:pic>
        <p:nvPicPr>
          <p:cNvPr id="8195" name="Picture 5" descr="работа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996952"/>
            <a:ext cx="360045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9893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57158" y="1285860"/>
            <a:ext cx="8424862" cy="954107"/>
          </a:xfrm>
          <a:prstGeom prst="rect">
            <a:avLst/>
          </a:prstGeom>
          <a:solidFill>
            <a:schemeClr val="bg2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физическая </a:t>
            </a:r>
            <a:r>
              <a:rPr lang="ru-RU" sz="2800" b="1" dirty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величина, </a:t>
            </a:r>
            <a:r>
              <a:rPr lang="ru-RU" sz="28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которая характеризует результат действия силы.</a:t>
            </a:r>
            <a:endParaRPr lang="ru-RU" sz="2800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571736" y="2857496"/>
          <a:ext cx="2541587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6" name="Формула" r:id="rId3" imgW="558558" imgH="177723" progId="">
                  <p:embed/>
                </p:oleObj>
              </mc:Choice>
              <mc:Fallback>
                <p:oleObj name="Формула" r:id="rId3" imgW="558558" imgH="177723" progId="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36" y="2857496"/>
                        <a:ext cx="2541587" cy="80962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  <a:ln w="19050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763713" y="4365104"/>
            <a:ext cx="595614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А - механическая работа, 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- сила,   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- пройденный путь.</a:t>
            </a:r>
          </a:p>
        </p:txBody>
      </p:sp>
      <p:sp>
        <p:nvSpPr>
          <p:cNvPr id="1032" name="Прямоугольник 1"/>
          <p:cNvSpPr>
            <a:spLocks noChangeArrowheads="1"/>
          </p:cNvSpPr>
          <p:nvPr/>
        </p:nvSpPr>
        <p:spPr bwMode="auto">
          <a:xfrm>
            <a:off x="1763713" y="252413"/>
            <a:ext cx="5676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МЕХАНИЧЕСКАЯ  РАБОТА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Object 42"/>
          <p:cNvGraphicFramePr>
            <a:graphicFrameLocks noChangeAspect="1"/>
          </p:cNvGraphicFramePr>
          <p:nvPr/>
        </p:nvGraphicFramePr>
        <p:xfrm>
          <a:off x="7572396" y="2357430"/>
          <a:ext cx="909661" cy="1740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7" name="Формула" r:id="rId5" imgW="583947" imgH="1117115" progId="">
                  <p:embed/>
                </p:oleObj>
              </mc:Choice>
              <mc:Fallback>
                <p:oleObj name="Формула" r:id="rId5" imgW="583947" imgH="1117115" progId="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2396" y="2357430"/>
                        <a:ext cx="909661" cy="17403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46"/>
          <p:cNvGrpSpPr>
            <a:grpSpLocks/>
          </p:cNvGrpSpPr>
          <p:nvPr/>
        </p:nvGrpSpPr>
        <p:grpSpPr bwMode="auto">
          <a:xfrm>
            <a:off x="7500958" y="2357430"/>
            <a:ext cx="1054123" cy="1795466"/>
            <a:chOff x="4150" y="1389"/>
            <a:chExt cx="1089" cy="1814"/>
          </a:xfrm>
        </p:grpSpPr>
        <p:sp>
          <p:nvSpPr>
            <p:cNvPr id="12" name="Rectangle 44"/>
            <p:cNvSpPr>
              <a:spLocks noChangeArrowheads="1"/>
            </p:cNvSpPr>
            <p:nvPr/>
          </p:nvSpPr>
          <p:spPr bwMode="auto">
            <a:xfrm>
              <a:off x="4150" y="1389"/>
              <a:ext cx="1089" cy="952"/>
            </a:xfrm>
            <a:prstGeom prst="rect">
              <a:avLst/>
            </a:prstGeom>
            <a:noFill/>
            <a:ln w="63500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Rectangle 45"/>
            <p:cNvSpPr>
              <a:spLocks noChangeArrowheads="1"/>
            </p:cNvSpPr>
            <p:nvPr/>
          </p:nvSpPr>
          <p:spPr bwMode="auto">
            <a:xfrm>
              <a:off x="4150" y="2341"/>
              <a:ext cx="1089" cy="862"/>
            </a:xfrm>
            <a:prstGeom prst="rect">
              <a:avLst/>
            </a:prstGeom>
            <a:noFill/>
            <a:ln w="63500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" name="Стрелка вправо 13"/>
          <p:cNvSpPr/>
          <p:nvPr/>
        </p:nvSpPr>
        <p:spPr>
          <a:xfrm rot="20909413">
            <a:off x="5393520" y="2931523"/>
            <a:ext cx="2074074" cy="1491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674971">
            <a:off x="5292827" y="3493023"/>
            <a:ext cx="2148502" cy="2776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6" grpId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new_year4">
  <a:themeElements>
    <a:clrScheme name="new year4 1">
      <a:dk1>
        <a:srgbClr val="1D4940"/>
      </a:dk1>
      <a:lt1>
        <a:srgbClr val="FFFFFF"/>
      </a:lt1>
      <a:dk2>
        <a:srgbClr val="3F716F"/>
      </a:dk2>
      <a:lt2>
        <a:srgbClr val="DDDDDD"/>
      </a:lt2>
      <a:accent1>
        <a:srgbClr val="669E86"/>
      </a:accent1>
      <a:accent2>
        <a:srgbClr val="A2CAB4"/>
      </a:accent2>
      <a:accent3>
        <a:srgbClr val="FFFFFF"/>
      </a:accent3>
      <a:accent4>
        <a:srgbClr val="173D35"/>
      </a:accent4>
      <a:accent5>
        <a:srgbClr val="B8CCC3"/>
      </a:accent5>
      <a:accent6>
        <a:srgbClr val="92B7A3"/>
      </a:accent6>
      <a:hlink>
        <a:srgbClr val="8CA35F"/>
      </a:hlink>
      <a:folHlink>
        <a:srgbClr val="C1B05D"/>
      </a:folHlink>
    </a:clrScheme>
    <a:fontScheme name="new year4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w year4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powerpointbase.com-789</Template>
  <TotalTime>1086</TotalTime>
  <Words>1226</Words>
  <Application>Microsoft Office PowerPoint</Application>
  <PresentationFormat>Экран (4:3)</PresentationFormat>
  <Paragraphs>206</Paragraphs>
  <Slides>25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36" baseType="lpstr">
      <vt:lpstr>宋体</vt:lpstr>
      <vt:lpstr>Arial</vt:lpstr>
      <vt:lpstr>Arial Narrow</vt:lpstr>
      <vt:lpstr>Calibri</vt:lpstr>
      <vt:lpstr>Courier New</vt:lpstr>
      <vt:lpstr>Times New Roman</vt:lpstr>
      <vt:lpstr>Verdana</vt:lpstr>
      <vt:lpstr>Wingdings</vt:lpstr>
      <vt:lpstr>new_year4</vt:lpstr>
      <vt:lpstr>Формула</vt:lpstr>
      <vt:lpstr>Image</vt:lpstr>
      <vt:lpstr>Презентация PowerPoint</vt:lpstr>
      <vt:lpstr>Работа</vt:lpstr>
      <vt:lpstr>Презентация PowerPoint</vt:lpstr>
      <vt:lpstr>Презентация PowerPoint</vt:lpstr>
      <vt:lpstr>Презентация PowerPoint</vt:lpstr>
      <vt:lpstr>Пример выполненной работы</vt:lpstr>
      <vt:lpstr>Условия  для выполнения работы</vt:lpstr>
      <vt:lpstr>Презентация PowerPoint</vt:lpstr>
      <vt:lpstr>Презентация PowerPoint</vt:lpstr>
      <vt:lpstr>Презентация PowerPoint</vt:lpstr>
      <vt:lpstr>Единицы работы</vt:lpstr>
      <vt:lpstr>Презентация PowerPoint</vt:lpstr>
      <vt:lpstr>Мощность</vt:lpstr>
      <vt:lpstr>Презентация PowerPoint</vt:lpstr>
      <vt:lpstr>Презентация PowerPoint</vt:lpstr>
      <vt:lpstr>Презентация PowerPoint</vt:lpstr>
      <vt:lpstr>Единицы мощности</vt:lpstr>
      <vt:lpstr>Презентация PowerPoint</vt:lpstr>
      <vt:lpstr>Задача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Хава</cp:lastModifiedBy>
  <cp:revision>101</cp:revision>
  <dcterms:created xsi:type="dcterms:W3CDTF">2008-12-14T04:17:18Z</dcterms:created>
  <dcterms:modified xsi:type="dcterms:W3CDTF">2021-01-20T09:51:29Z</dcterms:modified>
</cp:coreProperties>
</file>