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51" r:id="rId2"/>
  </p:sldMasterIdLst>
  <p:notesMasterIdLst>
    <p:notesMasterId r:id="rId23"/>
  </p:notesMasterIdLst>
  <p:sldIdLst>
    <p:sldId id="259" r:id="rId3"/>
    <p:sldId id="281" r:id="rId4"/>
    <p:sldId id="256" r:id="rId5"/>
    <p:sldId id="264" r:id="rId6"/>
    <p:sldId id="265" r:id="rId7"/>
    <p:sldId id="266" r:id="rId8"/>
    <p:sldId id="269" r:id="rId9"/>
    <p:sldId id="270" r:id="rId10"/>
    <p:sldId id="258" r:id="rId11"/>
    <p:sldId id="267" r:id="rId12"/>
    <p:sldId id="272" r:id="rId13"/>
    <p:sldId id="271" r:id="rId14"/>
    <p:sldId id="275" r:id="rId15"/>
    <p:sldId id="276" r:id="rId16"/>
    <p:sldId id="274" r:id="rId17"/>
    <p:sldId id="273" r:id="rId18"/>
    <p:sldId id="277" r:id="rId19"/>
    <p:sldId id="278" r:id="rId20"/>
    <p:sldId id="279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4DD6C-D196-440F-9E64-813023ACA1A4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3B78F-AC82-4D3F-8033-61B61B2176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701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3B78F-AC82-4D3F-8033-61B61B2176A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547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883-156E-473C-8578-45ADA554A698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6C47-67AF-4DF3-BAE3-3396D87058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883-156E-473C-8578-45ADA554A698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6C47-67AF-4DF3-BAE3-3396D87058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883-156E-473C-8578-45ADA554A698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6C47-67AF-4DF3-BAE3-3396D87058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748593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847549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471377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262929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632859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43909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831499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639540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883-156E-473C-8578-45ADA554A698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6C47-67AF-4DF3-BAE3-3396D87058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669514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1383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039134"/>
      </p:ext>
    </p:extLst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883-156E-473C-8578-45ADA554A698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6C47-67AF-4DF3-BAE3-3396D87058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883-156E-473C-8578-45ADA554A698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6C47-67AF-4DF3-BAE3-3396D87058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883-156E-473C-8578-45ADA554A698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6C47-67AF-4DF3-BAE3-3396D870581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883-156E-473C-8578-45ADA554A698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6C47-67AF-4DF3-BAE3-3396D87058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883-156E-473C-8578-45ADA554A698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6C47-67AF-4DF3-BAE3-3396D87058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883-156E-473C-8578-45ADA554A698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6C47-67AF-4DF3-BAE3-3396D87058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4883-156E-473C-8578-45ADA554A698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6C47-67AF-4DF3-BAE3-3396D87058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EEA4883-156E-473C-8578-45ADA554A698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E6D6C47-67AF-4DF3-BAE3-3396D87058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F0914B-E581-46B7-AB43-04461749B89C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28.03.2022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DDD2B3-D15D-4FDE-AA4D-A63809D57AE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663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ransition>
    <p:pull dir="ld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lnSpc>
                <a:spcPts val="3500"/>
              </a:lnSpc>
              <a:buNone/>
            </a:pP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lnSpc>
                <a:spcPts val="3500"/>
              </a:lnSpc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магнитного поля на проводник с током.</a:t>
            </a:r>
          </a:p>
          <a:p>
            <a:pPr marL="45720" indent="0" algn="ctr">
              <a:lnSpc>
                <a:spcPts val="3500"/>
              </a:lnSpc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 двигатель.</a:t>
            </a:r>
          </a:p>
          <a:p>
            <a:pPr marL="45720" indent="0" algn="ctr">
              <a:lnSpc>
                <a:spcPts val="3500"/>
              </a:lnSpc>
              <a:buNone/>
            </a:pP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018088" indent="0" algn="ctr">
              <a:lnSpc>
                <a:spcPts val="3500"/>
              </a:lnSpc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5018088" indent="0" algn="ctr">
              <a:lnSpc>
                <a:spcPts val="3500"/>
              </a:lnSpc>
              <a:buNone/>
            </a:pP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3525" indent="0" algn="ctr">
              <a:lnSpc>
                <a:spcPts val="2000"/>
              </a:lnSpc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4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3525" indent="0" algn="ctr">
              <a:lnSpc>
                <a:spcPts val="2000"/>
              </a:lnSpc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3525" indent="0" algn="ctr">
              <a:lnSpc>
                <a:spcPts val="2000"/>
              </a:lnSpc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" descr="G:\цветы\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17037"/>
            <a:ext cx="3888434" cy="3064086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r="5147"/>
          <a:stretch>
            <a:fillRect/>
          </a:stretch>
        </p:blipFill>
        <p:spPr bwMode="auto">
          <a:xfrm>
            <a:off x="5004048" y="2276872"/>
            <a:ext cx="331236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955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82563" indent="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Вращение катушки с током в магнитном поле используется в устройстве электрического двигателя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589338" indent="0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первых в мире электрических двигателей, пригодных для практического применения, был изобретён русским учёны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Борисом Семёновичем Якоби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1834 году.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2842" b="-1"/>
          <a:stretch/>
        </p:blipFill>
        <p:spPr>
          <a:xfrm>
            <a:off x="431540" y="1052736"/>
            <a:ext cx="2808312" cy="5072811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6211669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 Семёнович Якоби</a:t>
            </a:r>
          </a:p>
          <a:p>
            <a:pPr lvl="0" algn="ctr">
              <a:defRPr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1801–1874 гг.</a:t>
            </a:r>
          </a:p>
        </p:txBody>
      </p:sp>
      <p:pic>
        <p:nvPicPr>
          <p:cNvPr id="6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924102"/>
            <a:ext cx="3240360" cy="279796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563888" y="2730444"/>
            <a:ext cx="5580112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kern="0" dirty="0">
                <a:solidFill>
                  <a:srgbClr val="0070C0"/>
                </a:solidFill>
                <a:latin typeface="Times New Roman"/>
              </a:rPr>
              <a:t>Этот двигатель имел </a:t>
            </a:r>
            <a:r>
              <a:rPr lang="ru-RU" altLang="ru-RU" sz="2400" b="1" kern="0" dirty="0" smtClean="0">
                <a:solidFill>
                  <a:srgbClr val="0070C0"/>
                </a:solidFill>
                <a:latin typeface="Times New Roman"/>
              </a:rPr>
              <a:t>мощность15 </a:t>
            </a:r>
            <a:r>
              <a:rPr lang="ru-RU" altLang="ru-RU" sz="2400" b="1" kern="0" dirty="0">
                <a:solidFill>
                  <a:srgbClr val="0070C0"/>
                </a:solidFill>
                <a:latin typeface="Times New Roman"/>
              </a:rPr>
              <a:t>Вт и мог поднять груз </a:t>
            </a:r>
            <a:r>
              <a:rPr lang="ru-RU" altLang="ru-RU" sz="2400" b="1" kern="0" dirty="0" smtClean="0">
                <a:solidFill>
                  <a:srgbClr val="0070C0"/>
                </a:solidFill>
                <a:latin typeface="Times New Roman"/>
              </a:rPr>
              <a:t>весом50 </a:t>
            </a:r>
            <a:r>
              <a:rPr lang="ru-RU" altLang="ru-RU" sz="2400" b="1" kern="0" dirty="0">
                <a:solidFill>
                  <a:srgbClr val="0070C0"/>
                </a:solidFill>
                <a:latin typeface="Times New Roman"/>
              </a:rPr>
              <a:t>Н на высоту 60 см за 2секунды.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endParaRPr lang="ru-RU" altLang="ru-RU" sz="2800" b="1" kern="0" dirty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046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altLang="ru-RU" sz="2800" b="1" kern="0" dirty="0">
                <a:solidFill>
                  <a:srgbClr val="C00000"/>
                </a:solidFill>
                <a:latin typeface="Times New Roman"/>
                <a:ea typeface="+mj-ea"/>
                <a:cs typeface="Times New Roman" pitchFamily="18" charset="0"/>
              </a:rPr>
              <a:t>Электродвигатель – это устройство для эффективного преобразования электрической энергии в механическую. </a:t>
            </a:r>
            <a:br>
              <a:rPr lang="ru-RU" altLang="ru-RU" sz="2800" b="1" kern="0" dirty="0">
                <a:solidFill>
                  <a:srgbClr val="C00000"/>
                </a:solidFill>
                <a:latin typeface="Times New Roman"/>
                <a:ea typeface="+mj-ea"/>
                <a:cs typeface="Times New Roman" pitchFamily="18" charset="0"/>
              </a:rPr>
            </a:br>
            <a:r>
              <a:rPr lang="ru-RU" sz="3200" b="1" i="1" kern="0" dirty="0">
                <a:solidFill>
                  <a:srgbClr val="C00000"/>
                </a:solidFill>
                <a:latin typeface="Times New Roman"/>
                <a:ea typeface="+mj-ea"/>
                <a:cs typeface="+mj-cs"/>
              </a:rPr>
              <a:t>Принцип работы электродвигателя</a:t>
            </a:r>
            <a:r>
              <a:rPr lang="ru-RU" sz="3200" b="1" i="1" kern="0" dirty="0" smtClean="0">
                <a:solidFill>
                  <a:srgbClr val="C00000"/>
                </a:solidFill>
                <a:latin typeface="Times New Roman"/>
                <a:ea typeface="+mj-ea"/>
                <a:cs typeface="+mj-cs"/>
              </a:rPr>
              <a:t>: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</a:pP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  на  вращении  катушки  с  током  в  магнитном  поле: магнитное  поле  создается  электромагнитом; 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</a:pP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катушка  -  обмотка  якоря,  по  которой  протекает  электрический  ток;  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</a:pP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 стороны  магнитного  поля  на </a:t>
            </a:r>
            <a:endParaRPr lang="ru-RU" altLang="ru-RU" sz="2400" b="1" kern="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r>
              <a:rPr lang="ru-RU" alt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катушку</a:t>
            </a: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как  на  рамку  с  током  </a:t>
            </a:r>
            <a:endParaRPr lang="ru-RU" altLang="ru-RU" sz="2400" b="1" kern="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013" lvl="0" indent="-354013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действует  </a:t>
            </a: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сила, стремящаяся  </a:t>
            </a:r>
            <a:endParaRPr lang="ru-RU" altLang="ru-RU" sz="2400" b="1" kern="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013" lvl="0" indent="-354013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повернуть  </a:t>
            </a: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ее; 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</a:pP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 с  якорем   вращается  и  </a:t>
            </a:r>
            <a:endParaRPr lang="ru-RU" altLang="ru-RU" sz="2400" b="1" kern="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вал  </a:t>
            </a: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двигателя. </a:t>
            </a:r>
          </a:p>
          <a:p>
            <a:pPr marL="45720" indent="0">
              <a:buNone/>
            </a:pP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r="5147"/>
          <a:stretch>
            <a:fillRect/>
          </a:stretch>
        </p:blipFill>
        <p:spPr bwMode="auto">
          <a:xfrm>
            <a:off x="5292080" y="3212976"/>
            <a:ext cx="3744416" cy="2994274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068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354013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013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013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013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013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013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4738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Якорь</a:t>
            </a:r>
            <a:endParaRPr lang="ru-RU" alt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013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2. Сердечник</a:t>
            </a:r>
            <a:endParaRPr lang="ru-RU" alt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4738" lvl="0" indent="-1074738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3. Обмотка</a:t>
            </a:r>
            <a:endParaRPr lang="ru-RU" alt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4. Статор</a:t>
            </a:r>
            <a:endParaRPr lang="ru-RU" alt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5. Вентилятор</a:t>
            </a:r>
            <a:endParaRPr lang="ru-RU" alt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6. Щётки</a:t>
            </a:r>
            <a:endParaRPr lang="ru-RU" alt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7. Коллектор</a:t>
            </a:r>
            <a:endParaRPr lang="ru-RU" alt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647016"/>
            <a:ext cx="5503862" cy="550333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94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44624"/>
            <a:ext cx="9144000" cy="6813376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4000" b="1" i="1" kern="0" dirty="0">
                <a:solidFill>
                  <a:srgbClr val="C00000"/>
                </a:solidFill>
                <a:latin typeface="Times New Roman"/>
                <a:ea typeface="+mj-ea"/>
                <a:cs typeface="+mj-cs"/>
              </a:rPr>
              <a:t>Преимущества электродвигателей </a:t>
            </a:r>
            <a:r>
              <a:rPr lang="ru-RU" sz="4000" i="1" kern="0" dirty="0">
                <a:solidFill>
                  <a:srgbClr val="C00000"/>
                </a:solidFill>
                <a:latin typeface="Times New Roman"/>
                <a:ea typeface="+mj-ea"/>
                <a:cs typeface="+mj-cs"/>
              </a:rPr>
              <a:t>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944" y="1124744"/>
            <a:ext cx="8964488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v"/>
              <a:defRPr/>
            </a:pPr>
            <a:r>
              <a:rPr lang="ru-RU" sz="3600" b="1" i="1" kern="0" dirty="0" smtClean="0">
                <a:solidFill>
                  <a:srgbClr val="0070C0"/>
                </a:solidFill>
                <a:latin typeface="Times New Roman"/>
              </a:rPr>
              <a:t>малые</a:t>
            </a:r>
            <a:r>
              <a:rPr lang="ru-RU" sz="3600" b="1" i="1" kern="0" dirty="0">
                <a:solidFill>
                  <a:srgbClr val="0070C0"/>
                </a:solidFill>
                <a:latin typeface="Times New Roman"/>
              </a:rPr>
              <a:t>  размеры  по  сравнению  с  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3600" b="1" i="1" kern="0" dirty="0">
                <a:solidFill>
                  <a:srgbClr val="0070C0"/>
                </a:solidFill>
                <a:latin typeface="Times New Roman"/>
              </a:rPr>
              <a:t>тепловыми  двигателями;</a:t>
            </a: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v"/>
              <a:defRPr/>
            </a:pPr>
            <a:r>
              <a:rPr lang="ru-RU" sz="3600" b="1" i="1" kern="0" dirty="0">
                <a:solidFill>
                  <a:srgbClr val="0070C0"/>
                </a:solidFill>
                <a:latin typeface="Times New Roman"/>
              </a:rPr>
              <a:t>экологически  чистые;</a:t>
            </a: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v"/>
              <a:defRPr/>
            </a:pPr>
            <a:r>
              <a:rPr lang="ru-RU" sz="3600" b="1" i="1" kern="0" dirty="0">
                <a:solidFill>
                  <a:srgbClr val="0070C0"/>
                </a:solidFill>
                <a:latin typeface="Times New Roman"/>
              </a:rPr>
              <a:t>можно  сделать любых  размеров;</a:t>
            </a:r>
          </a:p>
          <a:p>
            <a:pPr marL="342900" lvl="0" indent="-342900">
              <a:spcBef>
                <a:spcPct val="20000"/>
              </a:spcBef>
              <a:buFont typeface="Wingdings" panose="05000000000000000000" pitchFamily="2" charset="2"/>
              <a:buChar char="v"/>
              <a:defRPr/>
            </a:pPr>
            <a:r>
              <a:rPr lang="ru-RU" sz="3600" b="1" i="1" kern="0" dirty="0">
                <a:solidFill>
                  <a:srgbClr val="0070C0"/>
                </a:solidFill>
                <a:latin typeface="Times New Roman"/>
              </a:rPr>
              <a:t>высокий  КПД  (98);</a:t>
            </a:r>
          </a:p>
          <a:p>
            <a:pPr marL="342900" lvl="0" indent="-342900">
              <a:buFont typeface="Wingdings" panose="05000000000000000000" pitchFamily="2" charset="2"/>
              <a:buChar char="v"/>
              <a:defRPr/>
            </a:pPr>
            <a:r>
              <a:rPr lang="ru-RU" sz="3600" b="1" i="1" kern="0" dirty="0">
                <a:solidFill>
                  <a:srgbClr val="0070C0"/>
                </a:solidFill>
                <a:latin typeface="Times New Roman"/>
              </a:rPr>
              <a:t>простота использования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72321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45720" indent="0" algn="ctr">
              <a:buNone/>
            </a:pPr>
            <a:r>
              <a:rPr lang="ru-RU" altLang="ru-RU" sz="4000" b="1" i="1" kern="0" dirty="0" smtClean="0">
                <a:solidFill>
                  <a:srgbClr val="FF0000"/>
                </a:solidFill>
                <a:latin typeface="Times New Roman"/>
                <a:ea typeface="+mj-ea"/>
                <a:cs typeface="Arial" charset="0"/>
              </a:rPr>
              <a:t>КПД электродвигателя</a:t>
            </a:r>
          </a:p>
          <a:p>
            <a:pPr marL="45720" indent="0" algn="ctr">
              <a:buNone/>
            </a:pPr>
            <a:endParaRPr lang="ru-RU" sz="4000" b="1" i="1" kern="0" dirty="0">
              <a:solidFill>
                <a:srgbClr val="FF0000"/>
              </a:solidFill>
              <a:latin typeface="Times New Roman"/>
              <a:ea typeface="+mj-ea"/>
              <a:cs typeface="Arial" charset="0"/>
            </a:endParaRPr>
          </a:p>
          <a:p>
            <a:pPr marL="342900" lvl="0" indent="0" eaLnBrk="0" fontAlgn="base" hangingPunct="0">
              <a:spcAft>
                <a:spcPct val="0"/>
              </a:spcAft>
              <a:buClrTx/>
              <a:buSzTx/>
              <a:buNone/>
              <a:defRPr/>
            </a:pPr>
            <a:r>
              <a:rPr lang="ru-RU" sz="4000" kern="0" dirty="0" smtClean="0">
                <a:solidFill>
                  <a:srgbClr val="0070C0"/>
                </a:solidFill>
                <a:latin typeface="Times New Roman"/>
              </a:rPr>
              <a:t>     </a:t>
            </a:r>
            <a:r>
              <a:rPr lang="el-GR" sz="4000" b="1" kern="0" dirty="0" smtClean="0">
                <a:solidFill>
                  <a:srgbClr val="C00000"/>
                </a:solidFill>
                <a:latin typeface="Times New Roman"/>
              </a:rPr>
              <a:t>η</a:t>
            </a:r>
            <a:r>
              <a:rPr lang="ru-RU" sz="4000" b="1" kern="0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000" b="1" kern="0" dirty="0">
                <a:solidFill>
                  <a:srgbClr val="C00000"/>
                </a:solidFill>
                <a:latin typeface="Times New Roman"/>
              </a:rPr>
              <a:t>= (</a:t>
            </a:r>
            <a:r>
              <a:rPr lang="ru-RU" sz="4000" b="1" kern="0" dirty="0" err="1">
                <a:solidFill>
                  <a:srgbClr val="C00000"/>
                </a:solidFill>
                <a:latin typeface="Times New Roman"/>
              </a:rPr>
              <a:t>Р</a:t>
            </a:r>
            <a:r>
              <a:rPr lang="ru-RU" sz="2800" b="1" kern="0" dirty="0" err="1">
                <a:solidFill>
                  <a:srgbClr val="C00000"/>
                </a:solidFill>
                <a:latin typeface="Times New Roman"/>
              </a:rPr>
              <a:t>мех</a:t>
            </a:r>
            <a:r>
              <a:rPr lang="ru-RU" sz="2800" b="1" kern="0" dirty="0">
                <a:solidFill>
                  <a:srgbClr val="C00000"/>
                </a:solidFill>
                <a:latin typeface="Times New Roman"/>
              </a:rPr>
              <a:t>.</a:t>
            </a:r>
            <a:r>
              <a:rPr lang="ru-RU" sz="4000" b="1" kern="0" dirty="0">
                <a:solidFill>
                  <a:srgbClr val="C00000"/>
                </a:solidFill>
                <a:latin typeface="Times New Roman"/>
              </a:rPr>
              <a:t> / </a:t>
            </a:r>
            <a:r>
              <a:rPr lang="ru-RU" sz="4000" b="1" kern="0" dirty="0" err="1">
                <a:solidFill>
                  <a:srgbClr val="C00000"/>
                </a:solidFill>
                <a:latin typeface="Times New Roman"/>
              </a:rPr>
              <a:t>Р</a:t>
            </a:r>
            <a:r>
              <a:rPr lang="ru-RU" sz="2800" b="1" kern="0" dirty="0" err="1">
                <a:solidFill>
                  <a:srgbClr val="C00000"/>
                </a:solidFill>
                <a:latin typeface="Times New Roman"/>
              </a:rPr>
              <a:t>элект</a:t>
            </a:r>
            <a:r>
              <a:rPr lang="ru-RU" sz="2800" b="1" kern="0" dirty="0">
                <a:solidFill>
                  <a:srgbClr val="C00000"/>
                </a:solidFill>
                <a:latin typeface="Times New Roman"/>
              </a:rPr>
              <a:t>.</a:t>
            </a:r>
            <a:r>
              <a:rPr lang="ru-RU" sz="4000" b="1" kern="0" dirty="0">
                <a:solidFill>
                  <a:srgbClr val="C00000"/>
                </a:solidFill>
                <a:latin typeface="Times New Roman"/>
              </a:rPr>
              <a:t> ) </a:t>
            </a:r>
            <a:r>
              <a:rPr lang="ru-RU" sz="4000" b="1" kern="0" dirty="0" smtClean="0">
                <a:solidFill>
                  <a:srgbClr val="C00000"/>
                </a:solidFill>
                <a:latin typeface="Cambria Math"/>
                <a:ea typeface="Cambria Math"/>
              </a:rPr>
              <a:t>⦁</a:t>
            </a:r>
            <a:r>
              <a:rPr lang="ru-RU" sz="4000" b="1" kern="0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000" b="1" kern="0" dirty="0">
                <a:solidFill>
                  <a:srgbClr val="C00000"/>
                </a:solidFill>
                <a:latin typeface="Times New Roman"/>
              </a:rPr>
              <a:t>100 %</a:t>
            </a: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None/>
              <a:defRPr/>
            </a:pPr>
            <a:r>
              <a:rPr lang="ru-RU" sz="2800" kern="0" dirty="0">
                <a:solidFill>
                  <a:srgbClr val="000000"/>
                </a:solidFill>
                <a:latin typeface="Times New Roman"/>
              </a:rPr>
              <a:t>   </a:t>
            </a:r>
            <a:r>
              <a:rPr lang="ru-RU" sz="2800" b="1" kern="0" dirty="0">
                <a:solidFill>
                  <a:srgbClr val="0070C0"/>
                </a:solidFill>
                <a:latin typeface="Times New Roman"/>
              </a:rPr>
              <a:t>где </a:t>
            </a:r>
            <a:r>
              <a:rPr lang="el-GR" sz="4000" b="1" kern="0" dirty="0">
                <a:solidFill>
                  <a:srgbClr val="C00000"/>
                </a:solidFill>
                <a:latin typeface="Times New Roman"/>
              </a:rPr>
              <a:t>η</a:t>
            </a:r>
            <a:r>
              <a:rPr lang="ru-RU" sz="2800" b="1" kern="0" dirty="0">
                <a:solidFill>
                  <a:srgbClr val="0070C0"/>
                </a:solidFill>
                <a:latin typeface="Times New Roman"/>
              </a:rPr>
              <a:t> – КПД электродвигателя</a:t>
            </a: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None/>
              <a:defRPr/>
            </a:pPr>
            <a:r>
              <a:rPr lang="ru-RU" sz="2800" b="1" kern="0" dirty="0">
                <a:solidFill>
                  <a:srgbClr val="0070C0"/>
                </a:solidFill>
                <a:latin typeface="Times New Roman"/>
              </a:rPr>
              <a:t>           </a:t>
            </a:r>
            <a:r>
              <a:rPr lang="ru-RU" sz="4000" b="1" kern="0" dirty="0" err="1">
                <a:solidFill>
                  <a:srgbClr val="C00000"/>
                </a:solidFill>
                <a:latin typeface="Times New Roman"/>
              </a:rPr>
              <a:t>Р</a:t>
            </a:r>
            <a:r>
              <a:rPr lang="ru-RU" sz="2800" b="1" kern="0" dirty="0" err="1">
                <a:solidFill>
                  <a:srgbClr val="C00000"/>
                </a:solidFill>
                <a:latin typeface="Times New Roman"/>
              </a:rPr>
              <a:t>мех</a:t>
            </a:r>
            <a:r>
              <a:rPr lang="ru-RU" sz="2800" b="1" kern="0" dirty="0">
                <a:solidFill>
                  <a:srgbClr val="C00000"/>
                </a:solidFill>
                <a:latin typeface="Times New Roman"/>
              </a:rPr>
              <a:t>.</a:t>
            </a:r>
            <a:r>
              <a:rPr lang="ru-RU" sz="2800" b="1" kern="0" dirty="0">
                <a:solidFill>
                  <a:srgbClr val="0070C0"/>
                </a:solidFill>
                <a:latin typeface="Times New Roman"/>
              </a:rPr>
              <a:t> – полезная </a:t>
            </a:r>
            <a:r>
              <a:rPr lang="ru-RU" sz="2800" b="1" kern="0" dirty="0" smtClean="0">
                <a:solidFill>
                  <a:srgbClr val="0070C0"/>
                </a:solidFill>
                <a:latin typeface="Times New Roman"/>
              </a:rPr>
              <a:t>механическая </a:t>
            </a:r>
            <a:r>
              <a:rPr lang="ru-RU" sz="2800" b="1" kern="0" dirty="0">
                <a:solidFill>
                  <a:srgbClr val="0070C0"/>
                </a:solidFill>
                <a:latin typeface="Times New Roman"/>
              </a:rPr>
              <a:t>мощность</a:t>
            </a: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None/>
              <a:defRPr/>
            </a:pPr>
            <a:r>
              <a:rPr lang="ru-RU" sz="2800" b="1" kern="0" dirty="0">
                <a:solidFill>
                  <a:srgbClr val="0070C0"/>
                </a:solidFill>
                <a:latin typeface="Times New Roman"/>
              </a:rPr>
              <a:t>           </a:t>
            </a:r>
            <a:r>
              <a:rPr lang="ru-RU" sz="4000" b="1" kern="0" dirty="0" err="1">
                <a:solidFill>
                  <a:srgbClr val="C00000"/>
                </a:solidFill>
                <a:latin typeface="Times New Roman"/>
              </a:rPr>
              <a:t>Р</a:t>
            </a:r>
            <a:r>
              <a:rPr lang="ru-RU" sz="2800" b="1" kern="0" dirty="0" err="1">
                <a:solidFill>
                  <a:srgbClr val="C00000"/>
                </a:solidFill>
                <a:latin typeface="Times New Roman"/>
              </a:rPr>
              <a:t>элект</a:t>
            </a:r>
            <a:r>
              <a:rPr lang="ru-RU" sz="2800" b="1" kern="0" dirty="0">
                <a:solidFill>
                  <a:srgbClr val="0070C0"/>
                </a:solidFill>
                <a:latin typeface="Times New Roman"/>
              </a:rPr>
              <a:t>. – мощность, потребляемая от</a:t>
            </a: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buNone/>
              <a:defRPr/>
            </a:pPr>
            <a:r>
              <a:rPr lang="ru-RU" sz="2800" b="1" kern="0" dirty="0">
                <a:solidFill>
                  <a:srgbClr val="0070C0"/>
                </a:solidFill>
                <a:latin typeface="Times New Roman"/>
              </a:rPr>
              <a:t>                                            источника тока </a:t>
            </a:r>
          </a:p>
          <a:p>
            <a:pPr marL="342900" lvl="0" indent="0" eaLnBrk="0" fontAlgn="base" hangingPunct="0">
              <a:spcAft>
                <a:spcPct val="0"/>
              </a:spcAft>
              <a:buClrTx/>
              <a:buSzTx/>
              <a:buNone/>
              <a:tabLst>
                <a:tab pos="354013" algn="l"/>
              </a:tabLst>
              <a:defRPr/>
            </a:pPr>
            <a:r>
              <a:rPr lang="ru-RU" sz="4000" b="1" kern="0" dirty="0" smtClean="0">
                <a:solidFill>
                  <a:srgbClr val="0070C0"/>
                </a:solidFill>
                <a:latin typeface="Times New Roman"/>
              </a:rPr>
              <a:t>                    </a:t>
            </a:r>
            <a:r>
              <a:rPr lang="ru-RU" sz="4800" b="1" kern="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Рэлект</a:t>
            </a:r>
            <a:r>
              <a:rPr lang="ru-RU" sz="48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= </a:t>
            </a:r>
            <a:r>
              <a:rPr lang="en-US" sz="48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en-US" sz="4800" b="1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/>
                <a:cs typeface="Times New Roman" panose="02020603050405020304" pitchFamily="18" charset="0"/>
              </a:rPr>
              <a:t>⦁</a:t>
            </a:r>
            <a:r>
              <a:rPr lang="en-US" sz="4800" b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</p:spTree>
    <p:extLst>
      <p:ext uri="{BB962C8B-B14F-4D97-AF65-F5344CB8AC3E}">
        <p14:creationId xmlns:p14="http://schemas.microsoft.com/office/powerpoint/2010/main" val="3126315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/>
          </a:p>
        </p:txBody>
      </p:sp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>
            <a:off x="685800" y="2131486"/>
            <a:ext cx="7772400" cy="1468967"/>
          </a:xfrm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pic>
        <p:nvPicPr>
          <p:cNvPr id="16388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26533"/>
            <a:ext cx="9144000" cy="777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8583613" y="6555318"/>
            <a:ext cx="39145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ru-RU" sz="600">
                <a:solidFill>
                  <a:prstClr val="black"/>
                </a:solidFill>
                <a:cs typeface="Arial" charset="0"/>
              </a:rPr>
              <a:t>Zureks</a:t>
            </a:r>
            <a:endParaRPr lang="ru-RU" altLang="ru-RU" sz="600">
              <a:solidFill>
                <a:prstClr val="black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95992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45720" indent="0" algn="ctr">
              <a:buNone/>
            </a:pPr>
            <a:r>
              <a:rPr lang="ru-RU" altLang="ru-RU" sz="4000" b="1" i="1" kern="0" dirty="0">
                <a:solidFill>
                  <a:srgbClr val="C00000"/>
                </a:solidFill>
                <a:latin typeface="Times New Roman"/>
                <a:ea typeface="+mj-ea"/>
                <a:cs typeface="+mj-cs"/>
              </a:rPr>
              <a:t>Применение электродвигателя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196752"/>
            <a:ext cx="34964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</a:rPr>
              <a:t>на транспорте</a:t>
            </a:r>
            <a:endParaRPr kumimoji="0" lang="ru-RU" sz="4000" b="0" i="0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80" y="2996952"/>
            <a:ext cx="4470038" cy="3314919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418" y="836712"/>
            <a:ext cx="4309070" cy="346557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246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lvl="0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4400" b="1" kern="0" dirty="0">
                <a:solidFill>
                  <a:srgbClr val="0070C0"/>
                </a:solidFill>
                <a:latin typeface="Times New Roman"/>
              </a:rPr>
              <a:t>в промышленности:</a:t>
            </a:r>
          </a:p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856" y="764704"/>
            <a:ext cx="3906708" cy="2569716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8" y="1196752"/>
            <a:ext cx="2727325" cy="4114800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Documents and Settings\Admin\Local Settings\Temporary Internet Files\Content.IE5\35RIA56X\MM900236540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910" y="4227086"/>
            <a:ext cx="2880320" cy="244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 descr="C:\Documents and Settings\Admin\Local Settings\Temporary Internet Files\Content.IE5\35RIA56X\MP900433786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73016"/>
            <a:ext cx="3357563" cy="2643188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54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7999"/>
          </a:xfrm>
        </p:spPr>
        <p:txBody>
          <a:bodyPr>
            <a:normAutofit/>
          </a:bodyPr>
          <a:lstStyle/>
          <a:p>
            <a:pPr lvl="0" eaLnBrk="0" fontAlgn="base" hangingPunct="0">
              <a:spcAft>
                <a:spcPct val="0"/>
              </a:spcAft>
              <a:buClrTx/>
              <a:buSzTx/>
            </a:pPr>
            <a:r>
              <a:rPr lang="ru-RU" altLang="ru-RU" sz="5400" b="1" kern="0" dirty="0" smtClean="0">
                <a:solidFill>
                  <a:srgbClr val="0070C0"/>
                </a:solidFill>
                <a:latin typeface="Times New Roman"/>
              </a:rPr>
              <a:t>          в быту</a:t>
            </a:r>
            <a:r>
              <a:rPr lang="ru-RU" altLang="ru-RU" sz="5400" b="1" kern="0" dirty="0">
                <a:solidFill>
                  <a:srgbClr val="0070C0"/>
                </a:solidFill>
                <a:latin typeface="Times New Roman"/>
              </a:rPr>
              <a:t>:</a:t>
            </a:r>
          </a:p>
          <a:p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5" name="Picture 7" descr="C:\Documents and Settings\Admin\Local Settings\Temporary Internet Files\Content.IE5\SAKZU1LC\MC9002376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764704"/>
            <a:ext cx="2813616" cy="2408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Documents and Settings\Admin\Local Settings\Temporary Internet Files\Content.IE5\SAKZU1LC\MC900426002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764704"/>
            <a:ext cx="266429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C:\Documents and Settings\Admin\Local Settings\Temporary Internet Files\Content.IE5\1RGCKIIV\MC9003523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48" y="3228092"/>
            <a:ext cx="2623644" cy="3225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563" y="3717032"/>
            <a:ext cx="4649101" cy="2856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385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7999"/>
          </a:xfrm>
        </p:spPr>
        <p:txBody>
          <a:bodyPr>
            <a:normAutofit lnSpcReduction="10000"/>
          </a:bodyPr>
          <a:lstStyle/>
          <a:p>
            <a:pPr marL="354013" lvl="0" algn="ctr" eaLnBrk="0" fontAlgn="base" hangingPunct="0">
              <a:spcAft>
                <a:spcPct val="0"/>
              </a:spcAft>
              <a:buClrTx/>
              <a:buSzTx/>
              <a:defRPr/>
            </a:pPr>
            <a:r>
              <a:rPr lang="ru-RU" sz="28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Решим задачу</a:t>
            </a:r>
          </a:p>
          <a:p>
            <a:pPr marL="354013" lvl="0" eaLnBrk="0" fontAlgn="base" hangingPunct="0">
              <a:spcAft>
                <a:spcPct val="0"/>
              </a:spcAft>
              <a:buClrTx/>
              <a:buSzTx/>
              <a:defRPr/>
            </a:pPr>
            <a:r>
              <a:rPr 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Какова 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полезная механическая мощность электродвигателя с КПД 78 %, если по его обмотке протекает ток силой 3 А при напряжении 220 В ?</a:t>
            </a: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defRPr/>
            </a:pPr>
            <a:endParaRPr lang="ru-RU" sz="2400" b="1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28650" lvl="0" eaLnBrk="0" fontAlgn="base" hangingPunct="0">
              <a:spcAft>
                <a:spcPct val="0"/>
              </a:spcAft>
              <a:buClrTx/>
              <a:buSzTx/>
              <a:defRPr/>
            </a:pPr>
            <a:r>
              <a:rPr lang="ru-RU" kern="0" dirty="0" smtClean="0">
                <a:solidFill>
                  <a:srgbClr val="000000"/>
                </a:solidFill>
                <a:latin typeface="Times New Roman"/>
                <a:cs typeface="Arial" pitchFamily="34" charset="0"/>
              </a:rPr>
              <a:t>    </a:t>
            </a:r>
            <a:r>
              <a:rPr 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Дано 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                               Решение :</a:t>
            </a:r>
          </a:p>
          <a:p>
            <a:pPr marL="342900" lvl="0" indent="11113" eaLnBrk="0" fontAlgn="base" hangingPunct="0">
              <a:spcAft>
                <a:spcPct val="0"/>
              </a:spcAft>
              <a:buClrTx/>
              <a:buSzTx/>
              <a:defRPr/>
            </a:pP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l-GR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0,78                      </a:t>
            </a:r>
            <a:r>
              <a:rPr lang="el-GR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sz="2400" b="1" kern="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Рмех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/ </a:t>
            </a:r>
            <a:r>
              <a:rPr lang="ru-RU" sz="2400" b="1" kern="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Рэлект</a:t>
            </a:r>
            <a:r>
              <a:rPr 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11113" eaLnBrk="0" fontAlgn="base" hangingPunct="0">
              <a:spcAft>
                <a:spcPct val="0"/>
              </a:spcAft>
              <a:buClrTx/>
              <a:buSzTx/>
              <a:defRPr/>
            </a:pP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3 А                                </a:t>
            </a:r>
            <a:r>
              <a:rPr lang="ru-RU" sz="2400" b="1" kern="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Рмех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=   </a:t>
            </a:r>
            <a:r>
              <a:rPr lang="el-GR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kern="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Рэлект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11113" eaLnBrk="0" fontAlgn="base" hangingPunct="0">
              <a:spcAft>
                <a:spcPct val="0"/>
              </a:spcAft>
              <a:buClrTx/>
              <a:buSzTx/>
              <a:defRPr/>
            </a:pP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 220 В                    </a:t>
            </a:r>
            <a:r>
              <a:rPr lang="ru-RU" sz="2400" b="1" kern="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Рэлект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= </a:t>
            </a:r>
            <a:r>
              <a:rPr lang="en-US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defRPr/>
            </a:pP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sz="2400" b="1" kern="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Рмех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= </a:t>
            </a:r>
            <a:r>
              <a:rPr lang="el-GR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2900" lvl="0" indent="11113" eaLnBrk="0" fontAlgn="base" hangingPunct="0">
              <a:spcAft>
                <a:spcPct val="0"/>
              </a:spcAft>
              <a:buClrTx/>
              <a:buSzTx/>
              <a:defRPr/>
            </a:pP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 мех.- ?                  </a:t>
            </a:r>
            <a:r>
              <a:rPr lang="ru-RU" sz="2400" b="1" kern="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Рмех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.= 0,78 </a:t>
            </a:r>
            <a:r>
              <a:rPr 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ea typeface="Cambria Math"/>
                <a:cs typeface="Times New Roman" panose="02020603050405020304" pitchFamily="18" charset="0"/>
              </a:rPr>
              <a:t>⦁ </a:t>
            </a:r>
            <a:r>
              <a:rPr 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ea typeface="Cambria Math"/>
                <a:cs typeface="Times New Roman" panose="02020603050405020304" pitchFamily="18" charset="0"/>
              </a:rPr>
              <a:t>⦁</a:t>
            </a:r>
            <a:r>
              <a:rPr 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2 20 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= 514,8 </a:t>
            </a:r>
            <a:r>
              <a:rPr 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</a:t>
            </a:r>
          </a:p>
          <a:p>
            <a:pPr marL="342900" lvl="0" indent="11113" eaLnBrk="0" fontAlgn="base" hangingPunct="0">
              <a:spcAft>
                <a:spcPct val="0"/>
              </a:spcAft>
              <a:buClrTx/>
              <a:buSzTx/>
              <a:defRPr/>
            </a:pPr>
            <a:endParaRPr lang="ru-RU" sz="2400" b="1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11113" eaLnBrk="0" fontAlgn="base" hangingPunct="0">
              <a:spcAft>
                <a:spcPct val="0"/>
              </a:spcAft>
              <a:buClrTx/>
              <a:buSzTx/>
              <a:defRPr/>
            </a:pPr>
            <a:endParaRPr lang="ru-RU" sz="2400" b="1" kern="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11113" eaLnBrk="0" fontAlgn="base" hangingPunct="0">
              <a:spcAft>
                <a:spcPct val="0"/>
              </a:spcAft>
              <a:buClrTx/>
              <a:buSzTx/>
              <a:defRPr/>
            </a:pP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Ответ: </a:t>
            </a:r>
            <a:r>
              <a:rPr lang="ru-RU" sz="2400" b="1" kern="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Рмех</a:t>
            </a: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.= 514,8 Вт</a:t>
            </a:r>
          </a:p>
          <a:p>
            <a:pPr marL="342900" lvl="0" indent="11113" eaLnBrk="0" fontAlgn="base" hangingPunct="0">
              <a:spcAft>
                <a:spcPct val="0"/>
              </a:spcAft>
              <a:buClrTx/>
              <a:buSzTx/>
              <a:defRPr/>
            </a:pPr>
            <a:endParaRPr lang="ru-RU" sz="2400" b="1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eaLnBrk="0" fontAlgn="base" hangingPunct="0">
              <a:spcAft>
                <a:spcPct val="0"/>
              </a:spcAft>
              <a:buClrTx/>
              <a:buSzTx/>
              <a:defRPr/>
            </a:pPr>
            <a:r>
              <a:rPr 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182563" indent="-182563"/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555776" y="2204864"/>
            <a:ext cx="0" cy="26642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67544" y="4005064"/>
            <a:ext cx="20882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59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 descr="C:\Users\User\Desktop\Великие мысли великих людей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39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036496" cy="67413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Великие мысли великих людей\25344669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2" y="44624"/>
            <a:ext cx="8984175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186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7999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опорных знаний</a:t>
            </a:r>
          </a:p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1.Чем порождается магнитное поле?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Магнитное поле порождается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электрическим током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2.  Чем создаётся магнитное поле?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Магнитное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поле создается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движущимися заряженными частицами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82563" lvl="0" indent="-182563" algn="just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3.  </a:t>
            </a: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alt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 постоянным магнитом</a:t>
            </a: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54013" lvl="0" indent="-354013" eaLnBrk="0" fontAlgn="base" hangingPunct="0">
              <a:lnSpc>
                <a:spcPct val="90000"/>
              </a:lnSpc>
              <a:spcAft>
                <a:spcPct val="0"/>
              </a:spcAft>
              <a:buClrTx/>
              <a:buSzTx/>
            </a:pPr>
            <a:r>
              <a:rPr lang="ru-RU" alt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Тела, длительное время сохраняющие намагниченность, называются </a:t>
            </a:r>
            <a:r>
              <a:rPr lang="ru-RU" altLang="ru-RU" sz="2000" b="1" i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постоянными магнитами </a:t>
            </a: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просто </a:t>
            </a:r>
            <a:r>
              <a:rPr lang="ru-RU" altLang="ru-RU" sz="2000" b="1" i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магнитами</a:t>
            </a:r>
          </a:p>
          <a:p>
            <a:pPr marL="354013" lvl="0" indent="-354013" eaLnBrk="0" fontAlgn="base" hangingPunct="0">
              <a:lnSpc>
                <a:spcPct val="90000"/>
              </a:lnSpc>
              <a:spcAft>
                <a:spcPct val="0"/>
              </a:spcAft>
              <a:buClrTx/>
              <a:buSzTx/>
            </a:pPr>
            <a:r>
              <a:rPr lang="ru-RU" sz="2000" b="1" i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kern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взаимодействуют магниты</a:t>
            </a: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54013" lvl="0" indent="-354013" eaLnBrk="0" fontAlgn="base" hangingPunct="0">
              <a:lnSpc>
                <a:spcPct val="90000"/>
              </a:lnSpc>
              <a:spcAft>
                <a:spcPct val="0"/>
              </a:spcAft>
              <a:buClrTx/>
              <a:buSzTx/>
            </a:pPr>
            <a:r>
              <a:rPr lang="ru-RU" alt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Разноимённые магнитные полюса притягиваются, одноимённые  отталкиваются.</a:t>
            </a:r>
          </a:p>
          <a:p>
            <a:pPr lvl="0" eaLnBrk="0" fontAlgn="base" hangingPunct="0">
              <a:lnSpc>
                <a:spcPct val="90000"/>
              </a:lnSpc>
              <a:spcAft>
                <a:spcPct val="0"/>
              </a:spcAft>
              <a:buClrTx/>
              <a:buSzTx/>
            </a:pP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5. </a:t>
            </a:r>
            <a:r>
              <a:rPr lang="ru-RU" alt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Земля магнит</a:t>
            </a: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354013" lvl="0" indent="-354013" eaLnBrk="0" fontAlgn="base" hangingPunct="0">
              <a:lnSpc>
                <a:spcPct val="90000"/>
              </a:lnSpc>
              <a:spcAft>
                <a:spcPct val="0"/>
              </a:spcAft>
              <a:buClrTx/>
              <a:buSzTx/>
            </a:pPr>
            <a:r>
              <a:rPr lang="ru-RU" alt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Вокруг Земли существует магнитное поле, которое надёжно защищает  поверхность Земли от космических излучений.</a:t>
            </a:r>
            <a:endParaRPr lang="ru-RU" altLang="ru-RU" sz="2000" b="1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90000"/>
              </a:lnSpc>
              <a:spcAft>
                <a:spcPct val="0"/>
              </a:spcAft>
              <a:buClrTx/>
              <a:buSzTx/>
            </a:pP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6.Что </a:t>
            </a:r>
            <a:r>
              <a:rPr lang="ru-RU" alt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 аномалией?</a:t>
            </a:r>
          </a:p>
          <a:p>
            <a:pPr marL="354013" lvl="0" indent="-354013" eaLnBrk="0" fontAlgn="base" hangingPunct="0">
              <a:lnSpc>
                <a:spcPct val="90000"/>
              </a:lnSpc>
              <a:spcAft>
                <a:spcPct val="0"/>
              </a:spcAft>
              <a:buClrTx/>
              <a:buSzTx/>
            </a:pP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Области на земном шаре, где направление магнитной стрелки постоянно откланяется от направления магнитной линии Земли называют областями магнитной аномалии.</a:t>
            </a:r>
          </a:p>
          <a:p>
            <a:pPr marL="354013" lvl="0" indent="-354013" eaLnBrk="0" fontAlgn="base" hangingPunct="0">
              <a:lnSpc>
                <a:spcPct val="90000"/>
              </a:lnSpc>
              <a:spcAft>
                <a:spcPct val="0"/>
              </a:spcAft>
              <a:buClrTx/>
              <a:buSzTx/>
            </a:pPr>
            <a:r>
              <a:rPr lang="ru-RU" alt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7. Где находятся магнитные полюса Земли?</a:t>
            </a:r>
          </a:p>
          <a:p>
            <a:pPr marL="354013" lvl="0" indent="-354013" eaLnBrk="0" fontAlgn="base" hangingPunct="0">
              <a:lnSpc>
                <a:spcPct val="90000"/>
              </a:lnSpc>
              <a:spcAft>
                <a:spcPct val="0"/>
              </a:spcAft>
              <a:buClrTx/>
              <a:buSzTx/>
            </a:pPr>
            <a:r>
              <a:rPr lang="ru-RU" alt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Северный магнитный полюс Земли находится вблизи Южного географического полюса. Здесь магнитные лини  магнитного поля Земли выходят из Земли.</a:t>
            </a:r>
          </a:p>
          <a:p>
            <a:pPr marL="354013" lvl="0" indent="-354013" eaLnBrk="0" fontAlgn="base" hangingPunct="0">
              <a:lnSpc>
                <a:spcPct val="90000"/>
              </a:lnSpc>
              <a:spcAft>
                <a:spcPct val="0"/>
              </a:spcAft>
              <a:buClrTx/>
              <a:buSzTx/>
            </a:pPr>
            <a:r>
              <a:rPr lang="ru-RU" altLang="ru-RU" sz="20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altLang="ru-RU" sz="2000" b="1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lvl="0" indent="-182563" algn="just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82563"/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84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741368"/>
          </a:xfrm>
        </p:spPr>
        <p:txBody>
          <a:bodyPr>
            <a:normAutofit/>
          </a:bodyPr>
          <a:lstStyle/>
          <a:p>
            <a:pPr marL="92075" lvl="0" indent="-92075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r>
              <a:rPr lang="ru-RU" alt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Магнитное поле оказывает действие на проводник с током, т. е. поле действует на упорядоченно движущиеся электрические </a:t>
            </a:r>
            <a:r>
              <a:rPr lang="ru-RU" alt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заряды</a:t>
            </a:r>
            <a:endParaRPr lang="ru-RU" altLang="ru-RU" sz="2400" b="1" kern="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2075" lvl="0" indent="-92075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Магнитное  </a:t>
            </a: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  действует  с  некоторой силой  на  любой  проводник  с  током,  находящийся  в  нем.</a:t>
            </a:r>
          </a:p>
          <a:p>
            <a:pPr marL="92075" lvl="0" indent="-92075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Если </a:t>
            </a:r>
            <a:r>
              <a:rPr lang="ru-RU" altLang="ru-RU" sz="24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проводник, по которому протекает электрический ток подвесить в магнитном поле, например, между полюсами магнита, то магнитное поле будет действовать на проводник с некоторой силой и отклонять его. </a:t>
            </a:r>
          </a:p>
          <a:p>
            <a:pPr marL="45720" indent="0">
              <a:buNone/>
            </a:pP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Действие магнитного поля на проводник стоком\слайд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573016"/>
            <a:ext cx="8328173" cy="2912586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743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342900" lvl="0" indent="11113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endParaRPr lang="ru-RU" altLang="ru-RU" sz="2800" b="1" kern="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103188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r>
              <a:rPr lang="ru-RU" altLang="ru-RU" sz="32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 </a:t>
            </a:r>
            <a:r>
              <a:rPr lang="ru-RU" altLang="ru-RU" sz="32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 проводника зависит  от  </a:t>
            </a:r>
            <a:r>
              <a:rPr lang="ru-RU" altLang="ru-RU" sz="32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 тока  </a:t>
            </a:r>
            <a:r>
              <a:rPr lang="ru-RU" altLang="ru-RU" sz="32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проводнике  и  от   </a:t>
            </a:r>
            <a:r>
              <a:rPr lang="ru-RU" altLang="ru-RU" sz="3200" b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расположения  полюсов  </a:t>
            </a:r>
            <a:r>
              <a:rPr lang="ru-RU" altLang="ru-RU" sz="3200" b="1" kern="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магнита</a:t>
            </a:r>
            <a:r>
              <a:rPr lang="ru-RU" altLang="ru-RU" sz="3200" b="1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103188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endParaRPr lang="ru-RU" altLang="ru-RU" sz="3200" b="1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103188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endParaRPr lang="ru-RU" altLang="ru-RU" sz="2800" b="1" kern="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103188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endParaRPr lang="ru-RU" altLang="ru-RU" sz="2800" b="1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103188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endParaRPr lang="ru-RU" altLang="ru-RU" sz="2800" b="1" kern="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103188" fontAlgn="base">
              <a:lnSpc>
                <a:spcPct val="90000"/>
              </a:lnSpc>
              <a:spcAft>
                <a:spcPct val="0"/>
              </a:spcAft>
              <a:buClr>
                <a:srgbClr val="CC9900"/>
              </a:buClr>
              <a:buSzPct val="65000"/>
              <a:buNone/>
            </a:pPr>
            <a:endParaRPr lang="ru-RU" altLang="ru-RU" sz="2800" b="1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103188">
              <a:buNone/>
            </a:pPr>
            <a:endParaRPr lang="ru-RU" sz="2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103188">
              <a:buNone/>
            </a:pP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20" y="2780928"/>
            <a:ext cx="8489966" cy="3085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320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i="1" kern="0" dirty="0" smtClean="0">
                <a:solidFill>
                  <a:srgbClr val="C00000"/>
                </a:solidFill>
                <a:latin typeface="Times New Roman"/>
                <a:ea typeface="+mj-ea"/>
                <a:cs typeface="+mj-cs"/>
              </a:rPr>
              <a:t>Действие  силы на рамку с током</a:t>
            </a:r>
            <a:r>
              <a:rPr lang="ru-RU" sz="3200" b="1" i="1" kern="0" dirty="0" smtClean="0">
                <a:solidFill>
                  <a:srgbClr val="0070C0"/>
                </a:solidFill>
                <a:latin typeface="Times New Roman"/>
                <a:ea typeface="+mj-ea"/>
                <a:cs typeface="+mj-cs"/>
              </a:rPr>
              <a:t>.</a:t>
            </a:r>
          </a:p>
          <a:p>
            <a:pPr marL="182563" lvl="0" indent="0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altLang="ru-RU" sz="2800" b="1" dirty="0">
                <a:solidFill>
                  <a:srgbClr val="0070C0"/>
                </a:solidFill>
                <a:latin typeface="Times New Roman"/>
                <a:cs typeface="Times New Roman" pitchFamily="18" charset="0"/>
              </a:rPr>
              <a:t>Если поместить проволочную рамку , по которой протекает электрический ток, в магнитное поле, </a:t>
            </a:r>
            <a:br>
              <a:rPr lang="ru-RU" altLang="ru-RU" sz="2800" b="1" dirty="0">
                <a:solidFill>
                  <a:srgbClr val="0070C0"/>
                </a:solidFill>
                <a:latin typeface="Times New Roman"/>
                <a:cs typeface="Times New Roman" pitchFamily="18" charset="0"/>
              </a:rPr>
            </a:br>
            <a:r>
              <a:rPr lang="ru-RU" altLang="ru-RU" sz="2800" b="1" dirty="0">
                <a:solidFill>
                  <a:srgbClr val="0070C0"/>
                </a:solidFill>
                <a:latin typeface="Times New Roman"/>
                <a:cs typeface="Times New Roman" pitchFamily="18" charset="0"/>
              </a:rPr>
              <a:t>то в результате действия силы магнитного поля, рамка будет поворачиваться </a:t>
            </a:r>
            <a:r>
              <a:rPr lang="ru-RU" sz="2800" b="1" i="1" dirty="0">
                <a:solidFill>
                  <a:srgbClr val="0070C0"/>
                </a:solidFill>
                <a:latin typeface="Times New Roman"/>
              </a:rPr>
              <a:t>(в зависимости от направления тока втягивается в область между полюсами магнита либо выталкивается из неё</a:t>
            </a:r>
            <a:r>
              <a:rPr lang="ru-RU" sz="2800" b="1" dirty="0">
                <a:solidFill>
                  <a:srgbClr val="0070C0"/>
                </a:solidFill>
                <a:latin typeface="Times New Roman"/>
              </a:rPr>
              <a:t>)</a:t>
            </a:r>
          </a:p>
          <a:p>
            <a:pPr marL="0" indent="0">
              <a:buNone/>
            </a:pP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User\Desktop\Действие магнитного поля на проводник стоком\катушка с током 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24945"/>
            <a:ext cx="7167158" cy="3759200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460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640960" cy="864096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36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4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Электроизмерительные приборы</a:t>
            </a:r>
            <a:br>
              <a:rPr lang="ru-RU" sz="400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2940" y="836712"/>
            <a:ext cx="8496944" cy="122413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Свойство рамки с током вращаться в магнитном поле используется в электроизмерительных приборах</a:t>
            </a:r>
          </a:p>
          <a:p>
            <a:pPr>
              <a:buNone/>
            </a:pP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11524" t="3979" r="19331" b="6496"/>
          <a:stretch>
            <a:fillRect/>
          </a:stretch>
        </p:blipFill>
        <p:spPr bwMode="auto">
          <a:xfrm>
            <a:off x="5580112" y="1916832"/>
            <a:ext cx="2448272" cy="3672408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softEdge rad="112500"/>
          </a:effectLst>
        </p:spPr>
      </p:pic>
      <p:pic>
        <p:nvPicPr>
          <p:cNvPr id="1026" name="Picture 2" descr="C:\Users\User\Desktop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10" y="1844824"/>
            <a:ext cx="4185308" cy="3672408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5589240"/>
            <a:ext cx="87483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постоянный 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электромагнит,  2 </a:t>
            </a:r>
            <a:r>
              <a:rPr lang="ru-RU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рамка с 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намотанным на </a:t>
            </a:r>
            <a:r>
              <a:rPr lang="ru-RU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неё 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проводом,  3 </a:t>
            </a:r>
            <a:r>
              <a:rPr lang="ru-RU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неподвижный железный 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сердечник,</a:t>
            </a:r>
            <a:endParaRPr lang="ru-RU" alt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металлические </a:t>
            </a:r>
            <a:r>
              <a:rPr lang="ru-RU" alt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пружинки  5 </a:t>
            </a:r>
            <a:r>
              <a:rPr lang="ru-RU" alt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стрелка</a:t>
            </a:r>
          </a:p>
        </p:txBody>
      </p:sp>
    </p:spTree>
    <p:extLst>
      <p:ext uri="{BB962C8B-B14F-4D97-AF65-F5344CB8AC3E}">
        <p14:creationId xmlns:p14="http://schemas.microsoft.com/office/powerpoint/2010/main" val="2544467119"/>
      </p:ext>
    </p:extLst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3497263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8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97263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alt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97263" lvl="0" indent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Ампер Андре Мари – французский физик и математик придумал правило для определения направления силы, действующей на проводник с током - «правило левой руки»</a:t>
            </a:r>
          </a:p>
          <a:p>
            <a:pPr marL="3406775" indent="0">
              <a:buNone/>
            </a:pPr>
            <a:r>
              <a:rPr lang="ru-RU" b="1" dirty="0" smtClean="0"/>
              <a:t>  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32656"/>
            <a:ext cx="2863850" cy="515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16712" y="5661248"/>
            <a:ext cx="28638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Андре Мари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Ампер</a:t>
            </a:r>
          </a:p>
          <a:p>
            <a:pPr lvl="0" algn="ctr"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1775–1836 гг.</a:t>
            </a:r>
          </a:p>
        </p:txBody>
      </p:sp>
    </p:spTree>
    <p:extLst>
      <p:ext uri="{BB962C8B-B14F-4D97-AF65-F5344CB8AC3E}">
        <p14:creationId xmlns:p14="http://schemas.microsoft.com/office/powerpoint/2010/main" val="833262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altLang="ru-RU" sz="2800" b="1" i="1" kern="0" dirty="0">
                <a:solidFill>
                  <a:srgbClr val="C00000"/>
                </a:solidFill>
                <a:latin typeface="Times New Roman"/>
                <a:ea typeface="+mj-ea"/>
                <a:cs typeface="+mj-cs"/>
              </a:rPr>
              <a:t>Направление движения проводника определяется правилом левой руки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196283-473476567dbd30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4216" y="2903449"/>
            <a:ext cx="6048672" cy="3692873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836712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Правило левой руки: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если левую руку расположить так, чтобы линии магнитного поля входили в ладонь перпендикулярно к ней, а четыре пальца были направлены по току, то отставленный на 90° большой палец покажет направление действующей на проводник силы.</a:t>
            </a:r>
          </a:p>
        </p:txBody>
      </p:sp>
    </p:spTree>
    <p:extLst>
      <p:ext uri="{BB962C8B-B14F-4D97-AF65-F5344CB8AC3E}">
        <p14:creationId xmlns:p14="http://schemas.microsoft.com/office/powerpoint/2010/main" val="604783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336</TotalTime>
  <Words>643</Words>
  <Application>Microsoft Office PowerPoint</Application>
  <PresentationFormat>Экран (4:3)</PresentationFormat>
  <Paragraphs>117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Calibri</vt:lpstr>
      <vt:lpstr>Cambria Math</vt:lpstr>
      <vt:lpstr>Georgia</vt:lpstr>
      <vt:lpstr>Times New Roman</vt:lpstr>
      <vt:lpstr>Trebuchet MS</vt:lpstr>
      <vt:lpstr>Wingdings</vt:lpstr>
      <vt:lpstr>Воздушный поток</vt:lpstr>
      <vt:lpstr>1_Воздушный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Электроизмерительные приборы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Хава</cp:lastModifiedBy>
  <cp:revision>54</cp:revision>
  <dcterms:created xsi:type="dcterms:W3CDTF">2018-04-23T05:56:27Z</dcterms:created>
  <dcterms:modified xsi:type="dcterms:W3CDTF">2022-03-28T07:04:23Z</dcterms:modified>
</cp:coreProperties>
</file>