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5" r:id="rId1"/>
  </p:sldMasterIdLst>
  <p:sldIdLst>
    <p:sldId id="256" r:id="rId2"/>
    <p:sldId id="259" r:id="rId3"/>
    <p:sldId id="267" r:id="rId4"/>
    <p:sldId id="269" r:id="rId5"/>
    <p:sldId id="260" r:id="rId6"/>
    <p:sldId id="261" r:id="rId7"/>
    <p:sldId id="268" r:id="rId8"/>
    <p:sldId id="262" r:id="rId9"/>
    <p:sldId id="270" r:id="rId10"/>
    <p:sldId id="263" r:id="rId11"/>
    <p:sldId id="271" r:id="rId12"/>
    <p:sldId id="27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A069CB8-F204-4D06-B913-C5A26A89888A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202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59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579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831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12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86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50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13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42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948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65B747F8-9654-4282-85D2-65F41AAE7A75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2963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9/6/2022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8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Графическое представление равномерного прямолинейного движения.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3707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63" y="767715"/>
            <a:ext cx="5613217" cy="43631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75263" y="1057275"/>
            <a:ext cx="65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r>
              <a:rPr lang="ru-RU" dirty="0" smtClean="0"/>
              <a:t>,м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981701" y="4457700"/>
            <a:ext cx="61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ru-RU" dirty="0" smtClean="0"/>
              <a:t>,</a:t>
            </a:r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flipV="1">
            <a:off x="2500821" y="441290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3158046" y="441290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3802121" y="441290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4514610" y="441290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5137628" y="4412900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1871455" y="392712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1871455" y="3403250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1871454" y="2924173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1871454" y="241192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11323" y="4502497"/>
            <a:ext cx="400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068575" y="4502497"/>
            <a:ext cx="352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08683" y="4502497"/>
            <a:ext cx="47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431124" y="45024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993137" y="4502497"/>
            <a:ext cx="621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381126" y="3787257"/>
            <a:ext cx="708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381126" y="3275005"/>
            <a:ext cx="689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389564" y="2765898"/>
            <a:ext cx="632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399780" y="2287985"/>
            <a:ext cx="652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1926717" y="2411921"/>
            <a:ext cx="3377315" cy="137533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275263" y="3787257"/>
            <a:ext cx="65145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89626" y="3545231"/>
            <a:ext cx="480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r>
              <a:rPr lang="ru-RU" baseline="-25000" dirty="0" smtClean="0"/>
              <a:t>0</a:t>
            </a:r>
            <a:endParaRPr lang="ru-RU" dirty="0"/>
          </a:p>
        </p:txBody>
      </p:sp>
      <p:sp>
        <p:nvSpPr>
          <p:cNvPr id="25" name="Объект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half" idx="2"/>
          </p:nvPr>
        </p:nvSpPr>
        <p:spPr>
          <a:xfrm>
            <a:off x="7130938" y="0"/>
            <a:ext cx="5061062" cy="685799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0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r>
              <a:rPr lang="ru-RU" sz="4800" b="1" i="1" dirty="0" smtClean="0"/>
              <a:t>    </a:t>
            </a:r>
          </a:p>
          <a:p>
            <a:r>
              <a:rPr lang="ru-RU" sz="4800" b="1" i="1" dirty="0"/>
              <a:t> </a:t>
            </a:r>
            <a:r>
              <a:rPr lang="ru-RU" sz="4800" b="1" i="1" dirty="0" smtClean="0"/>
              <a:t>      </a:t>
            </a:r>
            <a:r>
              <a:rPr lang="en-US" sz="4800" b="1" i="1" dirty="0" smtClean="0"/>
              <a:t>x</a:t>
            </a:r>
            <a:r>
              <a:rPr lang="ru-RU" sz="4800" b="1" i="1" dirty="0"/>
              <a:t>=</a:t>
            </a:r>
            <a:r>
              <a:rPr lang="en-US" sz="4800" b="1" i="1" dirty="0"/>
              <a:t>x</a:t>
            </a:r>
            <a:r>
              <a:rPr lang="ru-RU" sz="4800" b="1" i="1" baseline="-25000" dirty="0"/>
              <a:t>0</a:t>
            </a:r>
            <a:r>
              <a:rPr lang="ru-RU" sz="4800" b="1" i="1" dirty="0"/>
              <a:t>+</a:t>
            </a:r>
            <a:r>
              <a:rPr lang="ru-RU" sz="4800" dirty="0"/>
              <a:t> </a:t>
            </a:r>
            <a:r>
              <a:rPr lang="ru-RU" sz="4800" b="1" i="1" dirty="0"/>
              <a:t>Ʋ </a:t>
            </a:r>
            <a:r>
              <a:rPr lang="en-US" sz="4800" b="1" i="1" baseline="-25000" dirty="0"/>
              <a:t>x</a:t>
            </a:r>
            <a:r>
              <a:rPr lang="en-US" sz="4800" b="1" i="1" dirty="0"/>
              <a:t> </a:t>
            </a:r>
            <a:r>
              <a:rPr lang="en-US" sz="4800" b="1" i="1" dirty="0" smtClean="0"/>
              <a:t>t</a:t>
            </a:r>
            <a:endParaRPr lang="ru-RU" sz="4800" b="1" i="1" dirty="0" smtClean="0"/>
          </a:p>
          <a:p>
            <a:endParaRPr lang="ru-RU" sz="4800" b="1" i="1" dirty="0"/>
          </a:p>
          <a:p>
            <a:r>
              <a:rPr lang="ru-RU" sz="4800" dirty="0" smtClean="0"/>
              <a:t> В </a:t>
            </a:r>
            <a:r>
              <a:rPr lang="ru-RU" sz="4800" dirty="0"/>
              <a:t>начальный момент времени </a:t>
            </a:r>
            <a:r>
              <a:rPr lang="en-US" sz="4800" b="1" i="1" dirty="0" smtClean="0"/>
              <a:t>t</a:t>
            </a:r>
            <a:r>
              <a:rPr lang="en-US" sz="4800" dirty="0" smtClean="0"/>
              <a:t>=0</a:t>
            </a:r>
            <a:r>
              <a:rPr lang="ru-RU" sz="4800" dirty="0" smtClean="0"/>
              <a:t>,</a:t>
            </a:r>
            <a:r>
              <a:rPr lang="en-US" sz="4800" dirty="0" smtClean="0"/>
              <a:t> </a:t>
            </a:r>
            <a:r>
              <a:rPr lang="en-US" sz="4800" dirty="0" err="1"/>
              <a:t>координата</a:t>
            </a:r>
            <a:r>
              <a:rPr lang="en-US" sz="4800" dirty="0"/>
              <a:t> </a:t>
            </a:r>
            <a:r>
              <a:rPr lang="ru-RU" sz="4800" dirty="0" smtClean="0"/>
              <a:t>      </a:t>
            </a:r>
            <a:r>
              <a:rPr lang="en-US" sz="4800" b="1" i="1" dirty="0" smtClean="0"/>
              <a:t>x=x</a:t>
            </a:r>
            <a:r>
              <a:rPr lang="en-US" sz="4800" b="1" i="1" baseline="-25000" dirty="0" smtClean="0"/>
              <a:t>0</a:t>
            </a:r>
            <a:endParaRPr lang="ru-RU" sz="4800" dirty="0"/>
          </a:p>
          <a:p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06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68580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4400" dirty="0" smtClean="0"/>
              <a:t>          Тест</a:t>
            </a:r>
            <a:r>
              <a:rPr lang="ru-RU" sz="4400" dirty="0"/>
              <a:t>: </a:t>
            </a:r>
            <a:r>
              <a:rPr lang="ru-RU" sz="4400" b="1" i="1" dirty="0"/>
              <a:t>Выберите правильный ответ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2956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0"/>
            <a:ext cx="12386872" cy="751756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</a:t>
            </a:r>
            <a:r>
              <a:rPr lang="ru-RU" b="1" dirty="0"/>
              <a:t>. Какое тело движется поступательно?</a:t>
            </a:r>
          </a:p>
          <a:p>
            <a:r>
              <a:rPr lang="ru-RU" dirty="0"/>
              <a:t>      </a:t>
            </a:r>
            <a:r>
              <a:rPr lang="ru-RU" b="1" dirty="0"/>
              <a:t>А</a:t>
            </a:r>
            <a:r>
              <a:rPr lang="ru-RU" dirty="0"/>
              <a:t>. искусственный спутник Земли</a:t>
            </a:r>
          </a:p>
          <a:p>
            <a:r>
              <a:rPr lang="ru-RU" dirty="0"/>
              <a:t>     </a:t>
            </a:r>
            <a:r>
              <a:rPr lang="ru-RU" b="1" dirty="0"/>
              <a:t>Б</a:t>
            </a:r>
            <a:r>
              <a:rPr lang="ru-RU" dirty="0"/>
              <a:t>. лифт</a:t>
            </a:r>
          </a:p>
          <a:p>
            <a:r>
              <a:rPr lang="ru-RU" dirty="0"/>
              <a:t>     </a:t>
            </a:r>
            <a:r>
              <a:rPr lang="ru-RU" b="1" dirty="0"/>
              <a:t>В</a:t>
            </a:r>
            <a:r>
              <a:rPr lang="ru-RU" dirty="0"/>
              <a:t>. Ребенок на качелях</a:t>
            </a:r>
          </a:p>
          <a:p>
            <a:r>
              <a:rPr lang="ru-RU" dirty="0"/>
              <a:t>     </a:t>
            </a:r>
            <a:r>
              <a:rPr lang="ru-RU" b="1" dirty="0"/>
              <a:t>Г</a:t>
            </a:r>
            <a:r>
              <a:rPr lang="ru-RU" dirty="0"/>
              <a:t>. Камешек, застрявший в покрышке колеса движущегося </a:t>
            </a:r>
            <a:r>
              <a:rPr lang="ru-RU" dirty="0" smtClean="0"/>
              <a:t>автомобиля</a:t>
            </a:r>
          </a:p>
          <a:p>
            <a:endParaRPr lang="ru-RU" dirty="0"/>
          </a:p>
          <a:p>
            <a:r>
              <a:rPr lang="ru-RU" b="1" dirty="0"/>
              <a:t>2. Пассажир, стоящий в движущемся автобусе, находится в покое относительно:</a:t>
            </a:r>
          </a:p>
          <a:p>
            <a:r>
              <a:rPr lang="ru-RU" dirty="0"/>
              <a:t>     </a:t>
            </a:r>
            <a:r>
              <a:rPr lang="ru-RU" b="1" dirty="0"/>
              <a:t>А</a:t>
            </a:r>
            <a:r>
              <a:rPr lang="ru-RU" dirty="0"/>
              <a:t>. здания, стоящего на обочине дороги</a:t>
            </a:r>
          </a:p>
          <a:p>
            <a:r>
              <a:rPr lang="ru-RU" dirty="0"/>
              <a:t>     </a:t>
            </a:r>
            <a:r>
              <a:rPr lang="ru-RU" b="1" dirty="0"/>
              <a:t>Б</a:t>
            </a:r>
            <a:r>
              <a:rPr lang="ru-RU" dirty="0"/>
              <a:t>. другого пассажира, который идет внутри автобуса к выходу</a:t>
            </a:r>
          </a:p>
          <a:p>
            <a:r>
              <a:rPr lang="ru-RU" dirty="0"/>
              <a:t>     </a:t>
            </a:r>
            <a:r>
              <a:rPr lang="ru-RU" b="1" dirty="0"/>
              <a:t>В</a:t>
            </a:r>
            <a:r>
              <a:rPr lang="ru-RU" u="sng" dirty="0"/>
              <a:t>.</a:t>
            </a:r>
            <a:r>
              <a:rPr lang="ru-RU" dirty="0"/>
              <a:t> водителя автобуса</a:t>
            </a:r>
          </a:p>
          <a:p>
            <a:pPr lvl="0"/>
            <a:r>
              <a:rPr lang="ru-RU" dirty="0"/>
              <a:t>     </a:t>
            </a:r>
            <a:r>
              <a:rPr lang="ru-RU" b="1" dirty="0"/>
              <a:t>Г</a:t>
            </a:r>
            <a:r>
              <a:rPr lang="ru-RU" dirty="0"/>
              <a:t>. машины, движущейся навстречу </a:t>
            </a:r>
            <a:r>
              <a:rPr lang="ru-RU" dirty="0" smtClean="0"/>
              <a:t>автобусу</a:t>
            </a:r>
          </a:p>
          <a:p>
            <a:pPr lvl="0"/>
            <a:endParaRPr lang="ru-RU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/>
            <a:r>
              <a:rPr lang="ru-RU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3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. Скорость автомобиля 36км/ч, что составляет:</a:t>
            </a:r>
          </a:p>
          <a:p>
            <a:pPr lvl="0"/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     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А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. 5м/с       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Б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.10м/с         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В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.20м/с           </a:t>
            </a:r>
            <a:r>
              <a:rPr lang="ru-RU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Г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.100м/с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37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368446" y="20836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65" y="1017429"/>
            <a:ext cx="5020168" cy="36878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01664" y="1017429"/>
            <a:ext cx="584685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Длина траектории, пройденной телом за время </a:t>
            </a:r>
          </a:p>
          <a:p>
            <a:r>
              <a:rPr lang="ru-RU" sz="2400" b="1" dirty="0"/>
              <a:t>н</a:t>
            </a:r>
            <a:r>
              <a:rPr lang="ru-RU" sz="2400" b="1" dirty="0" smtClean="0"/>
              <a:t>аблюдения.</a:t>
            </a:r>
          </a:p>
          <a:p>
            <a:endParaRPr lang="ru-RU" sz="2400" b="1" dirty="0"/>
          </a:p>
          <a:p>
            <a:r>
              <a:rPr lang="ru-RU" sz="2400" b="1" dirty="0" smtClean="0"/>
              <a:t>2. Раздел физики, изучающий движение тел.</a:t>
            </a:r>
          </a:p>
          <a:p>
            <a:endParaRPr lang="ru-RU" sz="2400" b="1" dirty="0"/>
          </a:p>
          <a:p>
            <a:r>
              <a:rPr lang="ru-RU" sz="2400" b="1" dirty="0" smtClean="0"/>
              <a:t>3. Направленный отрезок, соединяющий начальное и конечное положение тела.</a:t>
            </a:r>
          </a:p>
          <a:p>
            <a:endParaRPr lang="ru-RU" sz="2400" b="1" dirty="0"/>
          </a:p>
          <a:p>
            <a:r>
              <a:rPr lang="ru-RU" sz="2400" b="1" dirty="0" smtClean="0"/>
              <a:t>4. Единица измерения перемещения, пути.</a:t>
            </a:r>
          </a:p>
          <a:p>
            <a:endParaRPr lang="ru-RU" sz="2400" b="1" dirty="0"/>
          </a:p>
          <a:p>
            <a:r>
              <a:rPr lang="ru-RU" sz="2400" b="1" dirty="0" smtClean="0"/>
              <a:t>5. Величина, характеризующая быстроту перемещения.</a:t>
            </a:r>
          </a:p>
          <a:p>
            <a:endParaRPr lang="ru-RU" sz="2000" dirty="0"/>
          </a:p>
          <a:p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015727" y="5007224"/>
            <a:ext cx="45848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ГРАФИКИ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99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Графики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224" y="1738860"/>
            <a:ext cx="10753725" cy="40390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График </a:t>
            </a:r>
            <a:r>
              <a:rPr lang="ru-RU" sz="2800" dirty="0" smtClean="0"/>
              <a:t> </a:t>
            </a:r>
            <a:r>
              <a:rPr lang="ru-RU" sz="2800" dirty="0"/>
              <a:t>- это изображение математической зависимости, функция, представленная в графической форме, в виде кривой, характеризующей изменение функции при изменении </a:t>
            </a:r>
            <a:r>
              <a:rPr lang="ru-RU" sz="2800" dirty="0" smtClean="0"/>
              <a:t>аргумента</a:t>
            </a:r>
            <a:endParaRPr lang="ru-RU" sz="2800" dirty="0"/>
          </a:p>
          <a:p>
            <a:r>
              <a:rPr lang="ru-RU" sz="2800" dirty="0"/>
              <a:t>В физике </a:t>
            </a:r>
            <a:r>
              <a:rPr lang="ru-RU" sz="2800" dirty="0" smtClean="0"/>
              <a:t>( в механике) от </a:t>
            </a:r>
            <a:r>
              <a:rPr lang="ru-RU" sz="2800" dirty="0"/>
              <a:t>времени линейно зависят: координата; путь при прямолинейном равномерном движении; скорость .</a:t>
            </a:r>
          </a:p>
        </p:txBody>
      </p:sp>
    </p:spTree>
    <p:extLst>
      <p:ext uri="{BB962C8B-B14F-4D97-AF65-F5344CB8AC3E}">
        <p14:creationId xmlns:p14="http://schemas.microsoft.com/office/powerpoint/2010/main" val="283419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185" y="2248525"/>
            <a:ext cx="10772775" cy="155812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График зависимости скорости от времени.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61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63" y="741149"/>
            <a:ext cx="4671582" cy="35352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35" name="TextBox 34"/>
          <p:cNvSpPr txBox="1"/>
          <p:nvPr/>
        </p:nvSpPr>
        <p:spPr>
          <a:xfrm>
            <a:off x="1086196" y="3003695"/>
            <a:ext cx="293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995299" y="2457837"/>
            <a:ext cx="417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011794" y="1925988"/>
            <a:ext cx="49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72648" y="875484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</a:t>
            </a:r>
            <a:r>
              <a:rPr lang="ru-RU" sz="1400" dirty="0" smtClean="0"/>
              <a:t>,м/с</a:t>
            </a:r>
            <a:endParaRPr lang="ru-RU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758576" y="3731235"/>
            <a:ext cx="465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ru-RU" dirty="0" smtClean="0"/>
              <a:t>,с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1879270" y="3742217"/>
            <a:ext cx="235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2429921" y="3742217"/>
            <a:ext cx="238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2989023" y="3742217"/>
            <a:ext cx="208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3532288" y="3721828"/>
            <a:ext cx="280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47" name="Левая фигурная скобка 46"/>
          <p:cNvSpPr/>
          <p:nvPr/>
        </p:nvSpPr>
        <p:spPr>
          <a:xfrm>
            <a:off x="958328" y="2029994"/>
            <a:ext cx="116851" cy="1703701"/>
          </a:xfrm>
          <a:prstGeom prst="leftBrace">
            <a:avLst>
              <a:gd name="adj1" fmla="val 59712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511306" y="2071023"/>
            <a:ext cx="2159734" cy="16568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авая фигурная скобка 47"/>
          <p:cNvSpPr/>
          <p:nvPr/>
        </p:nvSpPr>
        <p:spPr>
          <a:xfrm rot="5400000">
            <a:off x="2481105" y="3069761"/>
            <a:ext cx="220136" cy="2159734"/>
          </a:xfrm>
          <a:prstGeom prst="rightBrace">
            <a:avLst>
              <a:gd name="adj1" fmla="val 74922"/>
              <a:gd name="adj2" fmla="val 49937"/>
            </a:avLst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/>
          <p:cNvCxnSpPr>
            <a:endCxn id="31" idx="4"/>
          </p:cNvCxnSpPr>
          <p:nvPr/>
        </p:nvCxnSpPr>
        <p:spPr>
          <a:xfrm>
            <a:off x="3671040" y="2110654"/>
            <a:ext cx="4749" cy="1572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4" idx="6"/>
          </p:cNvCxnSpPr>
          <p:nvPr/>
        </p:nvCxnSpPr>
        <p:spPr>
          <a:xfrm>
            <a:off x="1556586" y="2071023"/>
            <a:ext cx="214326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 flipV="1">
            <a:off x="3620525" y="3683048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V="1">
            <a:off x="3077260" y="3683048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V="1">
            <a:off x="2533995" y="3683048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V="1">
            <a:off x="1990730" y="3683048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 flipV="1">
            <a:off x="1446059" y="3143563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1446059" y="259770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1446059" y="202622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891251" y="0"/>
            <a:ext cx="5300750" cy="685799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  </a:t>
            </a:r>
          </a:p>
          <a:p>
            <a:endParaRPr lang="ru-RU" sz="2000" dirty="0"/>
          </a:p>
          <a:p>
            <a:r>
              <a:rPr lang="ru-RU" sz="2800" dirty="0" smtClean="0"/>
              <a:t>При  прямолинейном равномерном движении модуль вектора перемещения численно равен </a:t>
            </a:r>
            <a:r>
              <a:rPr lang="ru-RU" sz="2800" u="sng" dirty="0" smtClean="0"/>
              <a:t>площади</a:t>
            </a:r>
            <a:r>
              <a:rPr lang="ru-RU" sz="2800" dirty="0" smtClean="0"/>
              <a:t> прямоугольника под графиком скорости</a:t>
            </a:r>
          </a:p>
          <a:p>
            <a:r>
              <a:rPr lang="ru-RU" sz="6000" dirty="0"/>
              <a:t> </a:t>
            </a:r>
            <a:r>
              <a:rPr lang="ru-RU" sz="6000" dirty="0" smtClean="0"/>
              <a:t>        </a:t>
            </a:r>
            <a:r>
              <a:rPr lang="en-US" sz="6000" b="1" dirty="0" smtClean="0">
                <a:solidFill>
                  <a:srgbClr val="660066"/>
                </a:solidFill>
              </a:rPr>
              <a:t>s</a:t>
            </a:r>
            <a:r>
              <a:rPr lang="ru-RU" sz="6000" b="1" dirty="0">
                <a:solidFill>
                  <a:srgbClr val="660066"/>
                </a:solidFill>
              </a:rPr>
              <a:t>=Ʋ</a:t>
            </a:r>
            <a:r>
              <a:rPr lang="en-US" sz="6000" b="1" dirty="0" smtClean="0">
                <a:solidFill>
                  <a:srgbClr val="660066"/>
                </a:solidFill>
              </a:rPr>
              <a:t>t</a:t>
            </a:r>
            <a:endParaRPr lang="ru-RU" sz="6000" dirty="0">
              <a:solidFill>
                <a:srgbClr val="660066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6946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263" y="777240"/>
            <a:ext cx="5613217" cy="43631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4740" y="1064029"/>
            <a:ext cx="759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</a:t>
            </a:r>
            <a:r>
              <a:rPr lang="ru-RU" sz="1400" dirty="0" smtClean="0"/>
              <a:t>,км/ч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991745" y="4492480"/>
            <a:ext cx="522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ru-RU" dirty="0" smtClean="0"/>
              <a:t>,ч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 flipV="1">
            <a:off x="1873441" y="3078990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V="1">
            <a:off x="2578318" y="2457449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1882120" y="1754480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58130" y="3805238"/>
            <a:ext cx="624017" cy="6424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80301" y="2457450"/>
            <a:ext cx="651650" cy="19902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33934" y="3131345"/>
            <a:ext cx="651650" cy="131634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888897" y="1783556"/>
            <a:ext cx="651650" cy="26641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580301" y="3805238"/>
            <a:ext cx="651650" cy="6424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V="1">
            <a:off x="1868091" y="3760439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V="1">
            <a:off x="2528866" y="4447684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 flipV="1">
            <a:off x="3151635" y="4447683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 flipV="1">
            <a:off x="3825580" y="4447682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V="1">
            <a:off x="4465148" y="4446545"/>
            <a:ext cx="123775" cy="9073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978618" y="3805237"/>
            <a:ext cx="5502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371196" y="3575773"/>
            <a:ext cx="583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1400347" y="2930954"/>
            <a:ext cx="422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1402287" y="2294303"/>
            <a:ext cx="479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60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400347" y="1623474"/>
            <a:ext cx="48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80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2420318" y="4608812"/>
            <a:ext cx="438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064460" y="4631210"/>
            <a:ext cx="495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725532" y="4663847"/>
            <a:ext cx="299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4352925" y="4608812"/>
            <a:ext cx="423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2580301" y="2457450"/>
            <a:ext cx="6516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923354" y="2457449"/>
            <a:ext cx="12282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23" idx="1"/>
          </p:cNvCxnSpPr>
          <p:nvPr/>
        </p:nvCxnSpPr>
        <p:spPr>
          <a:xfrm flipH="1">
            <a:off x="1978618" y="3115620"/>
            <a:ext cx="1910279" cy="157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17" idx="3"/>
          </p:cNvCxnSpPr>
          <p:nvPr/>
        </p:nvCxnSpPr>
        <p:spPr>
          <a:xfrm>
            <a:off x="1898306" y="1767601"/>
            <a:ext cx="2642241" cy="15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 flipV="1">
            <a:off x="1866108" y="2412651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endCxn id="26" idx="4"/>
          </p:cNvCxnSpPr>
          <p:nvPr/>
        </p:nvCxnSpPr>
        <p:spPr>
          <a:xfrm>
            <a:off x="2578318" y="2435025"/>
            <a:ext cx="5812" cy="20126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27" idx="5"/>
          </p:cNvCxnSpPr>
          <p:nvPr/>
        </p:nvCxnSpPr>
        <p:spPr>
          <a:xfrm>
            <a:off x="3245086" y="2457449"/>
            <a:ext cx="890" cy="20033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74868" y="1767487"/>
            <a:ext cx="5976" cy="2740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endCxn id="30" idx="5"/>
          </p:cNvCxnSpPr>
          <p:nvPr/>
        </p:nvCxnSpPr>
        <p:spPr>
          <a:xfrm>
            <a:off x="4564754" y="1783442"/>
            <a:ext cx="6043" cy="2676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216051" y="1"/>
            <a:ext cx="4975949" cy="6858000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   </a:t>
            </a:r>
            <a:r>
              <a:rPr lang="ru-RU" sz="2400" b="1" u="sng" dirty="0" smtClean="0"/>
              <a:t>Задание</a:t>
            </a:r>
            <a:r>
              <a:rPr lang="ru-RU" sz="2400" dirty="0"/>
              <a:t>: по приведенному графику зависимости скорости движения от времени описать движение тела</a:t>
            </a:r>
            <a:r>
              <a:rPr lang="ru-RU" sz="2400" dirty="0" smtClean="0"/>
              <a:t>.</a:t>
            </a:r>
          </a:p>
          <a:p>
            <a:r>
              <a:rPr lang="ru-RU" sz="2800" dirty="0"/>
              <a:t>Ʋ</a:t>
            </a:r>
            <a:r>
              <a:rPr lang="ru-RU" sz="2800" baseline="-25000" dirty="0"/>
              <a:t>1</a:t>
            </a:r>
            <a:r>
              <a:rPr lang="ru-RU" sz="2800" dirty="0"/>
              <a:t>=20 км/ч </a:t>
            </a:r>
            <a:endParaRPr lang="ru-RU" sz="2800" dirty="0" smtClean="0"/>
          </a:p>
          <a:p>
            <a:r>
              <a:rPr lang="ru-RU" sz="2800" dirty="0"/>
              <a:t>Ʋ</a:t>
            </a:r>
            <a:r>
              <a:rPr lang="ru-RU" sz="2800" baseline="-25000" dirty="0"/>
              <a:t> 2</a:t>
            </a:r>
            <a:r>
              <a:rPr lang="ru-RU" sz="2800" dirty="0"/>
              <a:t>=60 </a:t>
            </a:r>
            <a:r>
              <a:rPr lang="ru-RU" sz="2800" dirty="0" smtClean="0"/>
              <a:t>км/ч</a:t>
            </a:r>
          </a:p>
          <a:p>
            <a:r>
              <a:rPr lang="ru-RU" sz="2800" dirty="0"/>
              <a:t>Ʋ</a:t>
            </a:r>
            <a:r>
              <a:rPr lang="ru-RU" sz="2800" baseline="-25000" dirty="0"/>
              <a:t> 3</a:t>
            </a:r>
            <a:r>
              <a:rPr lang="ru-RU" sz="2800" dirty="0"/>
              <a:t>=40 км/ч</a:t>
            </a:r>
          </a:p>
          <a:p>
            <a:r>
              <a:rPr lang="ru-RU" sz="2800" dirty="0" smtClean="0"/>
              <a:t>Ʋ</a:t>
            </a:r>
            <a:r>
              <a:rPr lang="ru-RU" sz="2800" baseline="-25000" dirty="0" smtClean="0"/>
              <a:t> </a:t>
            </a:r>
            <a:r>
              <a:rPr lang="ru-RU" sz="2800" baseline="-25000" dirty="0"/>
              <a:t>4</a:t>
            </a:r>
            <a:r>
              <a:rPr lang="ru-RU" sz="2800" dirty="0"/>
              <a:t>=80 км/ч</a:t>
            </a:r>
          </a:p>
          <a:p>
            <a:pPr lvl="0"/>
            <a:r>
              <a:rPr lang="ru-RU" sz="3200" dirty="0" smtClean="0"/>
              <a:t> </a:t>
            </a:r>
            <a:r>
              <a:rPr lang="ru-RU" sz="2400" dirty="0"/>
              <a:t>Таким образом, перемещение тела за 4 ч </a:t>
            </a:r>
            <a:r>
              <a:rPr lang="ru-RU" sz="2400" dirty="0" smtClean="0"/>
              <a:t>движения </a:t>
            </a:r>
            <a:r>
              <a:rPr lang="ru-RU" sz="2400" dirty="0"/>
              <a:t>составило: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en-US" sz="2400" dirty="0" smtClean="0"/>
              <a:t>s</a:t>
            </a:r>
            <a:r>
              <a:rPr lang="ru-RU" sz="2400" dirty="0"/>
              <a:t>= 20+60+40+80=200км</a:t>
            </a:r>
          </a:p>
          <a:p>
            <a:pPr lvl="0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1131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125" y="2113612"/>
            <a:ext cx="10772775" cy="1588105"/>
          </a:xfrm>
        </p:spPr>
        <p:txBody>
          <a:bodyPr>
            <a:normAutofit/>
          </a:bodyPr>
          <a:lstStyle/>
          <a:p>
            <a:pPr lvl="0"/>
            <a:r>
              <a:rPr lang="ru-RU" sz="4400" b="1" dirty="0"/>
              <a:t>График зависимости перемещения от времени.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858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1" y="529590"/>
            <a:ext cx="5663450" cy="4402217"/>
          </a:xfrm>
          <a:prstGeom prst="rect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</p:pic>
      <p:sp>
        <p:nvSpPr>
          <p:cNvPr id="2" name="TextBox 1"/>
          <p:cNvSpPr txBox="1"/>
          <p:nvPr/>
        </p:nvSpPr>
        <p:spPr>
          <a:xfrm>
            <a:off x="1438276" y="933450"/>
            <a:ext cx="55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r>
              <a:rPr lang="ru-RU" dirty="0" smtClean="0"/>
              <a:t>,м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66846" y="4299834"/>
            <a:ext cx="54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ru-RU" dirty="0" smtClean="0"/>
              <a:t>,с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flipV="1">
            <a:off x="2598248" y="4228607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3274523" y="4228606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V="1">
            <a:off x="3935422" y="422860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4611697" y="422860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5272596" y="4228604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1988841" y="3531077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1977430" y="2848722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1988840" y="2175145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1977430" y="1505174"/>
            <a:ext cx="110527" cy="8959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513513" y="4318201"/>
            <a:ext cx="390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162300" y="4318201"/>
            <a:ext cx="42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856042" y="4318201"/>
            <a:ext cx="4254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530925" y="4299834"/>
            <a:ext cx="38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484023" y="3391209"/>
            <a:ext cx="460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512599" y="2725498"/>
            <a:ext cx="485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91655" y="2030889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484023" y="1365178"/>
            <a:ext cx="609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</a:t>
            </a:r>
            <a:endParaRPr lang="ru-RU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2044103" y="2570098"/>
            <a:ext cx="3243869" cy="17033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2042234" y="1930871"/>
            <a:ext cx="2977441" cy="2342531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52497" y="26807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530925" y="1734510"/>
            <a:ext cx="38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 flipV="1">
            <a:off x="4611697" y="2871858"/>
            <a:ext cx="110528" cy="7295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V="1">
            <a:off x="4611697" y="2183466"/>
            <a:ext cx="110528" cy="7295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Текст 15"/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7046461" y="0"/>
                <a:ext cx="5145539" cy="6857999"/>
              </a:xfrm>
              <a:gradFill>
                <a:gsLst>
                  <a:gs pos="20000">
                    <a:schemeClr val="accent1">
                      <a:lumMod val="5000"/>
                      <a:lumOff val="95000"/>
                    </a:schemeClr>
                  </a:gs>
                  <a:gs pos="61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p:spPr>
            <p:txBody>
              <a:bodyPr>
                <a:normAutofit/>
              </a:bodyPr>
              <a:lstStyle/>
              <a:p>
                <a:r>
                  <a:rPr lang="ru-RU" sz="6000" dirty="0" smtClean="0"/>
                  <a:t>      </a:t>
                </a:r>
              </a:p>
              <a:p>
                <a:r>
                  <a:rPr lang="ru-RU" sz="6000" dirty="0" smtClean="0"/>
                  <a:t>        Ʋ</a:t>
                </a:r>
                <a:r>
                  <a:rPr lang="ru-RU" sz="6000" b="1" i="1" dirty="0" smtClean="0"/>
                  <a:t> </a:t>
                </a:r>
                <a:r>
                  <a:rPr lang="en-US" sz="6000" b="1" i="1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000" b="1" i="1">
                            <a:latin typeface="Cambria Math" panose="02040503050406030204" pitchFamily="18" charset="0"/>
                          </a:rPr>
                          <m:t>𝒔</m:t>
                        </m:r>
                      </m:num>
                      <m:den>
                        <m:r>
                          <a:rPr lang="en-US" sz="6000" b="1" i="1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ru-RU" sz="6000" dirty="0" smtClean="0"/>
                  <a:t> </a:t>
                </a:r>
              </a:p>
              <a:p>
                <a:endParaRPr lang="ru-RU" sz="6000" dirty="0"/>
              </a:p>
              <a:p>
                <a:r>
                  <a:rPr lang="ru-RU" sz="2800" dirty="0" smtClean="0"/>
                  <a:t>    Чем  </a:t>
                </a:r>
                <a:r>
                  <a:rPr lang="ru-RU" sz="2800" dirty="0"/>
                  <a:t>круче проходит график перемещения, т.е. чем больше его угол наклона к оси абсцисс, тем больше скорость движения тела</a:t>
                </a:r>
              </a:p>
              <a:p>
                <a:endParaRPr lang="ru-RU" sz="36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6" name="Текст 1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7046461" y="0"/>
                <a:ext cx="5145539" cy="6857999"/>
              </a:xfrm>
              <a:blipFill rotWithShape="0">
                <a:blip r:embed="rId3"/>
                <a:stretch>
                  <a:fillRect l="-24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80686" y="5505450"/>
            <a:ext cx="18373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Ʋ</a:t>
            </a:r>
            <a:r>
              <a:rPr lang="ru-RU" dirty="0" smtClean="0"/>
              <a:t>1</a:t>
            </a:r>
            <a:r>
              <a:rPr lang="ru-RU" sz="4000" dirty="0" smtClean="0"/>
              <a:t>=</a:t>
            </a:r>
            <a:r>
              <a:rPr lang="ru-RU" sz="4000" dirty="0" smtClean="0">
                <a:solidFill>
                  <a:srgbClr val="FF0000"/>
                </a:solidFill>
              </a:rPr>
              <a:t>5м/с</a:t>
            </a:r>
            <a:endParaRPr lang="ru-RU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3844763" y="5474389"/>
            <a:ext cx="22220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Ʋ</a:t>
            </a:r>
            <a:r>
              <a:rPr lang="ru-RU" dirty="0" smtClean="0"/>
              <a:t>2</a:t>
            </a:r>
            <a:r>
              <a:rPr lang="ru-RU" sz="4000" dirty="0" smtClean="0"/>
              <a:t>=</a:t>
            </a:r>
            <a:r>
              <a:rPr lang="ru-RU" sz="4000" dirty="0" smtClean="0">
                <a:solidFill>
                  <a:srgbClr val="FF0000"/>
                </a:solidFill>
              </a:rPr>
              <a:t>7,5м/с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6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4931"/>
            <a:ext cx="12191999" cy="675306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4400" b="1" dirty="0" smtClean="0"/>
              <a:t>  График </a:t>
            </a:r>
            <a:r>
              <a:rPr lang="ru-RU" sz="4400" b="1" dirty="0"/>
              <a:t>зависимости координаты тела от времени.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5619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472</TotalTime>
  <Words>363</Words>
  <Application>Microsoft Office PowerPoint</Application>
  <PresentationFormat>Широкоэкранный</PresentationFormat>
  <Paragraphs>97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BatangChe</vt:lpstr>
      <vt:lpstr>Calibri Light</vt:lpstr>
      <vt:lpstr>Cambria Math</vt:lpstr>
      <vt:lpstr>Метрополия</vt:lpstr>
      <vt:lpstr>Графическое представление равномерного прямолинейного движения.</vt:lpstr>
      <vt:lpstr>Презентация PowerPoint</vt:lpstr>
      <vt:lpstr>Графики</vt:lpstr>
      <vt:lpstr>График зависимости скорости от времени. </vt:lpstr>
      <vt:lpstr>Презентация PowerPoint</vt:lpstr>
      <vt:lpstr>Презентация PowerPoint</vt:lpstr>
      <vt:lpstr>График зависимости перемещения от времени. </vt:lpstr>
      <vt:lpstr>Презентация PowerPoint</vt:lpstr>
      <vt:lpstr>  График зависимости координаты тела от времени. </vt:lpstr>
      <vt:lpstr>Презентация PowerPoint</vt:lpstr>
      <vt:lpstr>          Тест: Выберите правильный ответ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Графическое представление равномерного прямолинейного движения.</dc:title>
  <dc:creator>Antonina</dc:creator>
  <cp:lastModifiedBy>Хава</cp:lastModifiedBy>
  <cp:revision>47</cp:revision>
  <dcterms:created xsi:type="dcterms:W3CDTF">2015-08-14T15:05:35Z</dcterms:created>
  <dcterms:modified xsi:type="dcterms:W3CDTF">2022-09-06T06:41:07Z</dcterms:modified>
</cp:coreProperties>
</file>