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0"/>
  </p:handoutMasterIdLst>
  <p:sldIdLst>
    <p:sldId id="257" r:id="rId2"/>
    <p:sldId id="289" r:id="rId3"/>
    <p:sldId id="258" r:id="rId4"/>
    <p:sldId id="276" r:id="rId5"/>
    <p:sldId id="277" r:id="rId6"/>
    <p:sldId id="263" r:id="rId7"/>
    <p:sldId id="269" r:id="rId8"/>
    <p:sldId id="262" r:id="rId9"/>
    <p:sldId id="256" r:id="rId10"/>
    <p:sldId id="288" r:id="rId11"/>
    <p:sldId id="261" r:id="rId12"/>
    <p:sldId id="266" r:id="rId13"/>
    <p:sldId id="275" r:id="rId14"/>
    <p:sldId id="267" r:id="rId15"/>
    <p:sldId id="270" r:id="rId16"/>
    <p:sldId id="273" r:id="rId17"/>
    <p:sldId id="271" r:id="rId18"/>
    <p:sldId id="274" r:id="rId19"/>
    <p:sldId id="259" r:id="rId20"/>
    <p:sldId id="278" r:id="rId21"/>
    <p:sldId id="279" r:id="rId22"/>
    <p:sldId id="280" r:id="rId23"/>
    <p:sldId id="281" r:id="rId24"/>
    <p:sldId id="284" r:id="rId25"/>
    <p:sldId id="282" r:id="rId26"/>
    <p:sldId id="283" r:id="rId27"/>
    <p:sldId id="285" r:id="rId28"/>
    <p:sldId id="286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81"/>
    <a:srgbClr val="FFFF25"/>
    <a:srgbClr val="FFFFA7"/>
    <a:srgbClr val="FFFF53"/>
    <a:srgbClr val="9966FF"/>
    <a:srgbClr val="15FFFF"/>
    <a:srgbClr val="800000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806" autoAdjust="0"/>
    <p:restoredTop sz="94660"/>
  </p:normalViewPr>
  <p:slideViewPr>
    <p:cSldViewPr>
      <p:cViewPr>
        <p:scale>
          <a:sx n="66" d="100"/>
          <a:sy n="66" d="100"/>
        </p:scale>
        <p:origin x="-744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96"/>
    </p:cViewPr>
  </p:sorterViewPr>
  <p:notesViewPr>
    <p:cSldViewPr>
      <p:cViewPr varScale="1">
        <p:scale>
          <a:sx n="53" d="100"/>
          <a:sy n="53" d="100"/>
        </p:scale>
        <p:origin x="-184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2F2604D-2845-4BEA-BC3F-9F97CB0CD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90571-8AC4-464D-94D9-3FD5A7FB0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60614-A80B-489B-8017-1370B324D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FB198-6234-4E2A-A4DE-31D4681041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4C104-E45C-41C8-A7B6-66381EDDD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66836-93B4-424D-8D21-96DCF78D4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59635-A457-4A4B-8220-102A5168A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92515-1FC1-4E8A-AE12-2549AF7F3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953F8-E5DE-4E03-A0A5-62CD17AB5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1121B-A7F7-4B28-99F1-E8575606C8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6C552-1DEC-4C31-B915-66A002008A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BBED9-B3FF-43E3-9E39-DFA71B2AD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A1A99F3-92CC-41D0-BE7B-E24988A26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slide" Target="slide3.xml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7.xml"/><Relationship Id="rId5" Type="http://schemas.openxmlformats.org/officeDocument/2006/relationships/slide" Target="slide19.xml"/><Relationship Id="rId4" Type="http://schemas.openxmlformats.org/officeDocument/2006/relationships/slide" Target="slide6.xml"/><Relationship Id="rId9" Type="http://schemas.openxmlformats.org/officeDocument/2006/relationships/slide" Target="slide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755650" y="1484313"/>
            <a:ext cx="7200900" cy="3529012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ru-RU" sz="4400" kern="10">
                <a:ln w="7620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1">
                  <a:blip r:embed="rId3">
                    <a:alphaModFix amt="30000"/>
                  </a:blip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Силы</a:t>
            </a:r>
          </a:p>
          <a:p>
            <a:pPr algn="ctr"/>
            <a:r>
              <a:rPr lang="ru-RU" sz="4400" kern="10">
                <a:ln w="76200">
                  <a:solidFill>
                    <a:srgbClr val="FFFFFF"/>
                  </a:solidFill>
                  <a:round/>
                  <a:headEnd/>
                  <a:tailEnd/>
                </a:ln>
                <a:blipFill dpi="0" rotWithShape="1">
                  <a:blip r:embed="rId3">
                    <a:alphaModFix amt="30000"/>
                  </a:blip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в природе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 descr="Дуб"/>
          <p:cNvSpPr>
            <a:spLocks noChangeArrowheads="1"/>
          </p:cNvSpPr>
          <p:nvPr/>
        </p:nvSpPr>
        <p:spPr bwMode="auto">
          <a:xfrm>
            <a:off x="0" y="4797425"/>
            <a:ext cx="9144000" cy="206057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rgbClr val="BF7F3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-1169988" y="3573463"/>
            <a:ext cx="2339976" cy="2376487"/>
          </a:xfrm>
          <a:prstGeom prst="ellipse">
            <a:avLst/>
          </a:prstGeom>
          <a:gradFill rotWithShape="1">
            <a:gsLst>
              <a:gs pos="0">
                <a:srgbClr val="96AB96"/>
              </a:gs>
              <a:gs pos="100000">
                <a:srgbClr val="003300"/>
              </a:gs>
            </a:gsLst>
            <a:path path="shape">
              <a:fillToRect l="50000" t="50000" r="50000" b="50000"/>
            </a:path>
          </a:gradFill>
          <a:ln w="76200">
            <a:solidFill>
              <a:srgbClr val="00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95288" y="188913"/>
            <a:ext cx="8424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О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п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ы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т 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   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К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а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в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е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н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д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и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ш</a:t>
            </a:r>
            <a:r>
              <a:rPr lang="en-US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 </a:t>
            </a:r>
            <a:r>
              <a:rPr lang="ru-RU" sz="3600" b="1" i="1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_SimplerCm" pitchFamily="82" charset="-52"/>
              </a:rPr>
              <a:t>а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411413" y="2133600"/>
            <a:ext cx="4321175" cy="1428750"/>
            <a:chOff x="1519" y="1344"/>
            <a:chExt cx="2722" cy="900"/>
          </a:xfrm>
        </p:grpSpPr>
        <p:sp>
          <p:nvSpPr>
            <p:cNvPr id="12306" name="Line 6"/>
            <p:cNvSpPr>
              <a:spLocks noChangeShapeType="1"/>
            </p:cNvSpPr>
            <p:nvPr/>
          </p:nvSpPr>
          <p:spPr bwMode="auto">
            <a:xfrm>
              <a:off x="1655" y="1344"/>
              <a:ext cx="2177" cy="0"/>
            </a:xfrm>
            <a:prstGeom prst="line">
              <a:avLst/>
            </a:prstGeom>
            <a:noFill/>
            <a:ln w="57150">
              <a:solidFill>
                <a:srgbClr val="66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7" name="Line 7"/>
            <p:cNvSpPr>
              <a:spLocks noChangeShapeType="1"/>
            </p:cNvSpPr>
            <p:nvPr/>
          </p:nvSpPr>
          <p:spPr bwMode="auto">
            <a:xfrm>
              <a:off x="1655" y="1344"/>
              <a:ext cx="0" cy="317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8" name="Oval 8"/>
            <p:cNvSpPr>
              <a:spLocks noChangeArrowheads="1"/>
            </p:cNvSpPr>
            <p:nvPr/>
          </p:nvSpPr>
          <p:spPr bwMode="auto">
            <a:xfrm>
              <a:off x="1519" y="1661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A64DA6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9" name="AutoShape 9"/>
            <p:cNvSpPr>
              <a:spLocks noChangeArrowheads="1"/>
            </p:cNvSpPr>
            <p:nvPr/>
          </p:nvSpPr>
          <p:spPr bwMode="auto">
            <a:xfrm>
              <a:off x="2653" y="1344"/>
              <a:ext cx="136" cy="13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A38465"/>
                </a:gs>
                <a:gs pos="100000">
                  <a:srgbClr val="663300"/>
                </a:gs>
              </a:gsLst>
              <a:lin ang="0" scaled="1"/>
            </a:gradFill>
            <a:ln w="952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0" name="Arc 10"/>
            <p:cNvSpPr>
              <a:spLocks/>
            </p:cNvSpPr>
            <p:nvPr/>
          </p:nvSpPr>
          <p:spPr bwMode="auto">
            <a:xfrm rot="8115924">
              <a:off x="3541" y="1648"/>
              <a:ext cx="590" cy="596"/>
            </a:xfrm>
            <a:custGeom>
              <a:avLst/>
              <a:gdLst>
                <a:gd name="T0" fmla="*/ 0 w 22261"/>
                <a:gd name="T1" fmla="*/ 0 h 21600"/>
                <a:gd name="T2" fmla="*/ 16 w 22261"/>
                <a:gd name="T3" fmla="*/ 16 h 21600"/>
                <a:gd name="T4" fmla="*/ 0 w 22261"/>
                <a:gd name="T5" fmla="*/ 16 h 21600"/>
                <a:gd name="T6" fmla="*/ 0 60000 65536"/>
                <a:gd name="T7" fmla="*/ 0 60000 65536"/>
                <a:gd name="T8" fmla="*/ 0 60000 65536"/>
                <a:gd name="T9" fmla="*/ 0 w 22261"/>
                <a:gd name="T10" fmla="*/ 0 h 21600"/>
                <a:gd name="T11" fmla="*/ 22261 w 222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61" h="21600" fill="none" extrusionOk="0">
                  <a:moveTo>
                    <a:pt x="0" y="10"/>
                  </a:moveTo>
                  <a:cubicBezTo>
                    <a:pt x="220" y="3"/>
                    <a:pt x="440" y="-1"/>
                    <a:pt x="661" y="0"/>
                  </a:cubicBezTo>
                  <a:cubicBezTo>
                    <a:pt x="12590" y="0"/>
                    <a:pt x="22261" y="9670"/>
                    <a:pt x="22261" y="21600"/>
                  </a:cubicBezTo>
                </a:path>
                <a:path w="22261" h="21600" stroke="0" extrusionOk="0">
                  <a:moveTo>
                    <a:pt x="0" y="10"/>
                  </a:moveTo>
                  <a:cubicBezTo>
                    <a:pt x="220" y="3"/>
                    <a:pt x="440" y="-1"/>
                    <a:pt x="661" y="0"/>
                  </a:cubicBezTo>
                  <a:cubicBezTo>
                    <a:pt x="12590" y="0"/>
                    <a:pt x="22261" y="9670"/>
                    <a:pt x="22261" y="21600"/>
                  </a:cubicBezTo>
                  <a:lnTo>
                    <a:pt x="661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2F1800"/>
                </a:gs>
                <a:gs pos="50000">
                  <a:srgbClr val="663300"/>
                </a:gs>
                <a:gs pos="100000">
                  <a:srgbClr val="2F1800"/>
                </a:gs>
              </a:gsLst>
              <a:lin ang="0" scaled="1"/>
            </a:gradFill>
            <a:ln w="38100">
              <a:solidFill>
                <a:srgbClr val="66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1" name="AutoShape 11" descr="Упаковочная бумага"/>
            <p:cNvSpPr>
              <a:spLocks noChangeArrowheads="1"/>
            </p:cNvSpPr>
            <p:nvPr/>
          </p:nvSpPr>
          <p:spPr bwMode="auto">
            <a:xfrm>
              <a:off x="3424" y="1344"/>
              <a:ext cx="816" cy="589"/>
            </a:xfrm>
            <a:prstGeom prst="triangle">
              <a:avLst>
                <a:gd name="adj" fmla="val 50000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2857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2" name="Oval 12"/>
            <p:cNvSpPr>
              <a:spLocks noChangeArrowheads="1"/>
            </p:cNvSpPr>
            <p:nvPr/>
          </p:nvSpPr>
          <p:spPr bwMode="auto">
            <a:xfrm>
              <a:off x="3424" y="1888"/>
              <a:ext cx="817" cy="91"/>
            </a:xfrm>
            <a:prstGeom prst="ellipse">
              <a:avLst/>
            </a:prstGeom>
            <a:gradFill rotWithShape="1">
              <a:gsLst>
                <a:gs pos="0">
                  <a:srgbClr val="6C6153"/>
                </a:gs>
                <a:gs pos="100000">
                  <a:srgbClr val="EAD2B4"/>
                </a:gs>
              </a:gsLst>
              <a:lin ang="5400000" scaled="1"/>
            </a:gradFill>
            <a:ln w="9525">
              <a:solidFill>
                <a:srgbClr val="66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3" name="AutoShape 13"/>
            <p:cNvSpPr>
              <a:spLocks noChangeArrowheads="1"/>
            </p:cNvSpPr>
            <p:nvPr/>
          </p:nvSpPr>
          <p:spPr bwMode="auto">
            <a:xfrm>
              <a:off x="3696" y="1752"/>
              <a:ext cx="182" cy="227"/>
            </a:xfrm>
            <a:prstGeom prst="can">
              <a:avLst>
                <a:gd name="adj" fmla="val 31181"/>
              </a:avLst>
            </a:prstGeom>
            <a:gradFill rotWithShape="1">
              <a:gsLst>
                <a:gs pos="0">
                  <a:srgbClr val="666699"/>
                </a:gs>
                <a:gs pos="50000">
                  <a:srgbClr val="B1B1CB"/>
                </a:gs>
                <a:gs pos="100000">
                  <a:srgbClr val="666699"/>
                </a:gs>
              </a:gsLst>
              <a:lin ang="0" scaled="1"/>
            </a:gradFill>
            <a:ln w="28575">
              <a:solidFill>
                <a:srgbClr val="6666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14" name="AutoShape 14"/>
            <p:cNvSpPr>
              <a:spLocks noChangeArrowheads="1"/>
            </p:cNvSpPr>
            <p:nvPr/>
          </p:nvSpPr>
          <p:spPr bwMode="auto">
            <a:xfrm>
              <a:off x="2654" y="1344"/>
              <a:ext cx="136" cy="13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A38465"/>
                </a:gs>
                <a:gs pos="100000">
                  <a:srgbClr val="663300"/>
                </a:gs>
              </a:gsLst>
              <a:lin ang="0" scaled="1"/>
            </a:gradFill>
            <a:ln w="952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951" name="AutoShape 15"/>
          <p:cNvSpPr>
            <a:spLocks noChangeArrowheads="1"/>
          </p:cNvSpPr>
          <p:nvPr/>
        </p:nvSpPr>
        <p:spPr bwMode="auto">
          <a:xfrm>
            <a:off x="6084888" y="2565400"/>
            <a:ext cx="431800" cy="576263"/>
          </a:xfrm>
          <a:prstGeom prst="can">
            <a:avLst>
              <a:gd name="adj" fmla="val 33364"/>
            </a:avLst>
          </a:prstGeom>
          <a:gradFill rotWithShape="1">
            <a:gsLst>
              <a:gs pos="0">
                <a:srgbClr val="666699"/>
              </a:gs>
              <a:gs pos="50000">
                <a:srgbClr val="BBBBD2"/>
              </a:gs>
              <a:gs pos="100000">
                <a:srgbClr val="666699"/>
              </a:gs>
            </a:gsLst>
            <a:lin ang="0" scaled="1"/>
          </a:gradFill>
          <a:ln w="3810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2411413" y="1700213"/>
            <a:ext cx="4321175" cy="1584325"/>
            <a:chOff x="2381" y="2341"/>
            <a:chExt cx="2722" cy="998"/>
          </a:xfrm>
        </p:grpSpPr>
        <p:sp>
          <p:nvSpPr>
            <p:cNvPr id="12297" name="Line 17"/>
            <p:cNvSpPr>
              <a:spLocks noChangeShapeType="1"/>
            </p:cNvSpPr>
            <p:nvPr/>
          </p:nvSpPr>
          <p:spPr bwMode="auto">
            <a:xfrm rot="20894249" flipV="1">
              <a:off x="2472" y="2568"/>
              <a:ext cx="2265" cy="2"/>
            </a:xfrm>
            <a:prstGeom prst="line">
              <a:avLst/>
            </a:prstGeom>
            <a:noFill/>
            <a:ln w="57150">
              <a:solidFill>
                <a:srgbClr val="66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298" name="Oval 18"/>
            <p:cNvSpPr>
              <a:spLocks noChangeArrowheads="1"/>
            </p:cNvSpPr>
            <p:nvPr/>
          </p:nvSpPr>
          <p:spPr bwMode="auto">
            <a:xfrm>
              <a:off x="2381" y="3067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A64DA6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9" name="Line 19"/>
            <p:cNvSpPr>
              <a:spLocks noChangeShapeType="1"/>
            </p:cNvSpPr>
            <p:nvPr/>
          </p:nvSpPr>
          <p:spPr bwMode="auto">
            <a:xfrm>
              <a:off x="2517" y="2795"/>
              <a:ext cx="0" cy="317"/>
            </a:xfrm>
            <a:prstGeom prst="line">
              <a:avLst/>
            </a:prstGeom>
            <a:noFill/>
            <a:ln w="28575">
              <a:solidFill>
                <a:srgbClr val="8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300" name="Arc 20"/>
            <p:cNvSpPr>
              <a:spLocks/>
            </p:cNvSpPr>
            <p:nvPr/>
          </p:nvSpPr>
          <p:spPr bwMode="auto">
            <a:xfrm rot="8115924">
              <a:off x="4403" y="2645"/>
              <a:ext cx="590" cy="596"/>
            </a:xfrm>
            <a:custGeom>
              <a:avLst/>
              <a:gdLst>
                <a:gd name="T0" fmla="*/ 0 w 22261"/>
                <a:gd name="T1" fmla="*/ 0 h 21600"/>
                <a:gd name="T2" fmla="*/ 16 w 22261"/>
                <a:gd name="T3" fmla="*/ 16 h 21600"/>
                <a:gd name="T4" fmla="*/ 0 w 22261"/>
                <a:gd name="T5" fmla="*/ 16 h 21600"/>
                <a:gd name="T6" fmla="*/ 0 60000 65536"/>
                <a:gd name="T7" fmla="*/ 0 60000 65536"/>
                <a:gd name="T8" fmla="*/ 0 60000 65536"/>
                <a:gd name="T9" fmla="*/ 0 w 22261"/>
                <a:gd name="T10" fmla="*/ 0 h 21600"/>
                <a:gd name="T11" fmla="*/ 22261 w 222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261" h="21600" fill="none" extrusionOk="0">
                  <a:moveTo>
                    <a:pt x="0" y="10"/>
                  </a:moveTo>
                  <a:cubicBezTo>
                    <a:pt x="220" y="3"/>
                    <a:pt x="440" y="-1"/>
                    <a:pt x="661" y="0"/>
                  </a:cubicBezTo>
                  <a:cubicBezTo>
                    <a:pt x="12590" y="0"/>
                    <a:pt x="22261" y="9670"/>
                    <a:pt x="22261" y="21600"/>
                  </a:cubicBezTo>
                </a:path>
                <a:path w="22261" h="21600" stroke="0" extrusionOk="0">
                  <a:moveTo>
                    <a:pt x="0" y="10"/>
                  </a:moveTo>
                  <a:cubicBezTo>
                    <a:pt x="220" y="3"/>
                    <a:pt x="440" y="-1"/>
                    <a:pt x="661" y="0"/>
                  </a:cubicBezTo>
                  <a:cubicBezTo>
                    <a:pt x="12590" y="0"/>
                    <a:pt x="22261" y="9670"/>
                    <a:pt x="22261" y="21600"/>
                  </a:cubicBezTo>
                  <a:lnTo>
                    <a:pt x="661" y="21600"/>
                  </a:lnTo>
                  <a:close/>
                </a:path>
              </a:pathLst>
            </a:custGeom>
            <a:gradFill rotWithShape="1">
              <a:gsLst>
                <a:gs pos="0">
                  <a:srgbClr val="2F1800"/>
                </a:gs>
                <a:gs pos="50000">
                  <a:srgbClr val="663300"/>
                </a:gs>
                <a:gs pos="100000">
                  <a:srgbClr val="2F1800"/>
                </a:gs>
              </a:gsLst>
              <a:lin ang="0" scaled="1"/>
            </a:gradFill>
            <a:ln w="38100">
              <a:solidFill>
                <a:srgbClr val="66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01" name="Group 21"/>
            <p:cNvGrpSpPr>
              <a:grpSpLocks/>
            </p:cNvGrpSpPr>
            <p:nvPr/>
          </p:nvGrpSpPr>
          <p:grpSpPr bwMode="auto">
            <a:xfrm>
              <a:off x="4286" y="2341"/>
              <a:ext cx="817" cy="635"/>
              <a:chOff x="4830" y="2614"/>
              <a:chExt cx="817" cy="635"/>
            </a:xfrm>
          </p:grpSpPr>
          <p:sp>
            <p:nvSpPr>
              <p:cNvPr id="12303" name="AutoShape 22" descr="Упаковочная бумага"/>
              <p:cNvSpPr>
                <a:spLocks noChangeArrowheads="1"/>
              </p:cNvSpPr>
              <p:nvPr/>
            </p:nvSpPr>
            <p:spPr bwMode="auto">
              <a:xfrm>
                <a:off x="4830" y="2614"/>
                <a:ext cx="816" cy="589"/>
              </a:xfrm>
              <a:prstGeom prst="triangle">
                <a:avLst>
                  <a:gd name="adj" fmla="val 50000"/>
                </a:avLst>
              </a:prstGeom>
              <a:blipFill dpi="0" rotWithShape="1">
                <a:blip r:embed="rId2"/>
                <a:srcRect/>
                <a:tile tx="0" ty="0" sx="100000" sy="100000" flip="none" algn="tl"/>
              </a:blipFill>
              <a:ln w="28575">
                <a:solidFill>
                  <a:srgbClr val="66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04" name="Oval 23"/>
              <p:cNvSpPr>
                <a:spLocks noChangeArrowheads="1"/>
              </p:cNvSpPr>
              <p:nvPr/>
            </p:nvSpPr>
            <p:spPr bwMode="auto">
              <a:xfrm>
                <a:off x="4830" y="3158"/>
                <a:ext cx="817" cy="91"/>
              </a:xfrm>
              <a:prstGeom prst="ellipse">
                <a:avLst/>
              </a:prstGeom>
              <a:gradFill rotWithShape="1">
                <a:gsLst>
                  <a:gs pos="0">
                    <a:srgbClr val="6C6153"/>
                  </a:gs>
                  <a:gs pos="100000">
                    <a:srgbClr val="EAD2B4"/>
                  </a:gs>
                </a:gsLst>
                <a:lin ang="5400000" scaled="1"/>
              </a:gradFill>
              <a:ln w="9525">
                <a:solidFill>
                  <a:srgbClr val="66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305" name="AutoShape 24"/>
              <p:cNvSpPr>
                <a:spLocks noChangeArrowheads="1"/>
              </p:cNvSpPr>
              <p:nvPr/>
            </p:nvSpPr>
            <p:spPr bwMode="auto">
              <a:xfrm>
                <a:off x="5102" y="3022"/>
                <a:ext cx="182" cy="227"/>
              </a:xfrm>
              <a:prstGeom prst="can">
                <a:avLst>
                  <a:gd name="adj" fmla="val 31181"/>
                </a:avLst>
              </a:prstGeom>
              <a:gradFill rotWithShape="1">
                <a:gsLst>
                  <a:gs pos="0">
                    <a:srgbClr val="666699"/>
                  </a:gs>
                  <a:gs pos="50000">
                    <a:srgbClr val="B1B1CB"/>
                  </a:gs>
                  <a:gs pos="100000">
                    <a:srgbClr val="666699"/>
                  </a:gs>
                </a:gsLst>
                <a:lin ang="0" scaled="1"/>
              </a:gradFill>
              <a:ln w="28575">
                <a:solidFill>
                  <a:srgbClr val="666699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302" name="AutoShape 25"/>
            <p:cNvSpPr>
              <a:spLocks noChangeArrowheads="1"/>
            </p:cNvSpPr>
            <p:nvPr/>
          </p:nvSpPr>
          <p:spPr bwMode="auto">
            <a:xfrm>
              <a:off x="3515" y="2614"/>
              <a:ext cx="136" cy="136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A38465"/>
                </a:gs>
                <a:gs pos="100000">
                  <a:srgbClr val="663300"/>
                </a:gs>
              </a:gsLst>
              <a:lin ang="0" scaled="1"/>
            </a:gradFill>
            <a:ln w="9525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962" name="AutoShape 26"/>
          <p:cNvSpPr>
            <a:spLocks noChangeArrowheads="1"/>
          </p:cNvSpPr>
          <p:nvPr/>
        </p:nvSpPr>
        <p:spPr bwMode="auto">
          <a:xfrm>
            <a:off x="6011863" y="981075"/>
            <a:ext cx="431800" cy="576263"/>
          </a:xfrm>
          <a:prstGeom prst="can">
            <a:avLst>
              <a:gd name="adj" fmla="val 33364"/>
            </a:avLst>
          </a:prstGeom>
          <a:gradFill rotWithShape="1">
            <a:gsLst>
              <a:gs pos="0">
                <a:srgbClr val="666699"/>
              </a:gs>
              <a:gs pos="50000">
                <a:srgbClr val="CACADB"/>
              </a:gs>
              <a:gs pos="100000">
                <a:srgbClr val="666699"/>
              </a:gs>
            </a:gsLst>
            <a:lin ang="0" scaled="1"/>
          </a:gradFill>
          <a:ln w="38100">
            <a:solidFill>
              <a:srgbClr val="6666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-2.96296E-6 L 0.27951 -0.0053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6 L 3.61111E-6 0.1680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9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nimBg="1"/>
      <p:bldP spid="39939" grpId="1" animBg="1"/>
      <p:bldP spid="39951" grpId="0" animBg="1"/>
      <p:bldP spid="39962" grpId="0" animBg="1"/>
      <p:bldP spid="39962" grpId="1" animBg="1"/>
      <p:bldP spid="39962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4" descr="Розовая тисненая бумага"/>
          <p:cNvSpPr>
            <a:spLocks noChangeArrowheads="1"/>
          </p:cNvSpPr>
          <p:nvPr/>
        </p:nvSpPr>
        <p:spPr bwMode="auto">
          <a:xfrm>
            <a:off x="395288" y="4292600"/>
            <a:ext cx="8424862" cy="2232025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5715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Rectangle 63" descr="Розовая тисненая бумага"/>
          <p:cNvSpPr>
            <a:spLocks noChangeArrowheads="1"/>
          </p:cNvSpPr>
          <p:nvPr/>
        </p:nvSpPr>
        <p:spPr bwMode="auto">
          <a:xfrm>
            <a:off x="395288" y="2852738"/>
            <a:ext cx="8424862" cy="1296987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5715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Rectangle 62" descr="Розовая тисненая бумага"/>
          <p:cNvSpPr>
            <a:spLocks noChangeArrowheads="1"/>
          </p:cNvSpPr>
          <p:nvPr/>
        </p:nvSpPr>
        <p:spPr bwMode="auto">
          <a:xfrm>
            <a:off x="395288" y="1341438"/>
            <a:ext cx="8424862" cy="1366837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57150">
            <a:solidFill>
              <a:srgbClr val="9966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971550" y="260350"/>
            <a:ext cx="684053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663300"/>
                </a:solidFill>
              </a:rPr>
              <a:t>Границы применимости 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663300"/>
                </a:solidFill>
              </a:rPr>
              <a:t>закона всемирного тяготения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932363" y="2997200"/>
            <a:ext cx="3887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accent2"/>
                </a:solidFill>
              </a:rPr>
              <a:t> </a:t>
            </a:r>
            <a:r>
              <a:rPr lang="ru-RU" sz="2400" b="1">
                <a:solidFill>
                  <a:schemeClr val="accent2"/>
                </a:solidFill>
              </a:rPr>
              <a:t>Тела имеют шарообразную форму.</a:t>
            </a:r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468313" y="1484313"/>
            <a:ext cx="3455987" cy="1187450"/>
            <a:chOff x="249" y="1207"/>
            <a:chExt cx="2041" cy="748"/>
          </a:xfrm>
        </p:grpSpPr>
        <p:sp>
          <p:nvSpPr>
            <p:cNvPr id="13364" name="Text Box 9"/>
            <p:cNvSpPr txBox="1">
              <a:spLocks noChangeArrowheads="1"/>
            </p:cNvSpPr>
            <p:nvPr/>
          </p:nvSpPr>
          <p:spPr bwMode="auto">
            <a:xfrm>
              <a:off x="703" y="1207"/>
              <a:ext cx="1587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chemeClr val="accent2"/>
                  </a:solidFill>
                </a:rPr>
                <a:t>Тела являются </a:t>
              </a:r>
              <a:r>
                <a:rPr lang="en-US" sz="2400" b="1">
                  <a:solidFill>
                    <a:schemeClr val="accent2"/>
                  </a:solidFill>
                </a:rPr>
                <a:t>   </a:t>
              </a:r>
              <a:r>
                <a:rPr lang="ru-RU" sz="2400" b="1">
                  <a:solidFill>
                    <a:schemeClr val="accent2"/>
                  </a:solidFill>
                </a:rPr>
                <a:t>материальными точками.</a:t>
              </a:r>
            </a:p>
          </p:txBody>
        </p:sp>
        <p:sp>
          <p:nvSpPr>
            <p:cNvPr id="13365" name="Text Box 28"/>
            <p:cNvSpPr txBox="1">
              <a:spLocks noChangeArrowheads="1"/>
            </p:cNvSpPr>
            <p:nvPr/>
          </p:nvSpPr>
          <p:spPr bwMode="auto">
            <a:xfrm>
              <a:off x="249" y="1253"/>
              <a:ext cx="2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accent2"/>
                  </a:solidFill>
                </a:rPr>
                <a:t>1.</a:t>
              </a:r>
              <a:endParaRPr lang="ru-RU" sz="2000" b="1">
                <a:solidFill>
                  <a:schemeClr val="accent2"/>
                </a:solidFill>
              </a:endParaRPr>
            </a:p>
          </p:txBody>
        </p:sp>
      </p:grp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468313" y="4724400"/>
            <a:ext cx="5256212" cy="1552575"/>
            <a:chOff x="249" y="2795"/>
            <a:chExt cx="2404" cy="978"/>
          </a:xfrm>
        </p:grpSpPr>
        <p:sp>
          <p:nvSpPr>
            <p:cNvPr id="13362" name="Text Box 11"/>
            <p:cNvSpPr txBox="1">
              <a:spLocks noChangeArrowheads="1"/>
            </p:cNvSpPr>
            <p:nvPr/>
          </p:nvSpPr>
          <p:spPr bwMode="auto">
            <a:xfrm>
              <a:off x="748" y="2795"/>
              <a:ext cx="1905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chemeClr val="accent2"/>
                  </a:solidFill>
                </a:rPr>
                <a:t>Одно тело – шар большой массы и размера, другое – тело произвольной формы.</a:t>
              </a:r>
            </a:p>
          </p:txBody>
        </p:sp>
        <p:sp>
          <p:nvSpPr>
            <p:cNvPr id="13363" name="Text Box 29"/>
            <p:cNvSpPr txBox="1">
              <a:spLocks noChangeArrowheads="1"/>
            </p:cNvSpPr>
            <p:nvPr/>
          </p:nvSpPr>
          <p:spPr bwMode="auto">
            <a:xfrm>
              <a:off x="249" y="2886"/>
              <a:ext cx="49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solidFill>
                    <a:schemeClr val="accent2"/>
                  </a:solidFill>
                </a:rPr>
                <a:t> </a:t>
              </a:r>
              <a:r>
                <a:rPr lang="en-US" sz="2000" b="1">
                  <a:solidFill>
                    <a:schemeClr val="accent2"/>
                  </a:solidFill>
                </a:rPr>
                <a:t>3.</a:t>
              </a:r>
              <a:endParaRPr lang="ru-RU" sz="2000" b="1">
                <a:solidFill>
                  <a:schemeClr val="accent2"/>
                </a:solidFill>
              </a:endParaRPr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468313" y="2924175"/>
            <a:ext cx="3670300" cy="1152525"/>
            <a:chOff x="204" y="1842"/>
            <a:chExt cx="2449" cy="726"/>
          </a:xfrm>
        </p:grpSpPr>
        <p:grpSp>
          <p:nvGrpSpPr>
            <p:cNvPr id="13348" name="Group 26"/>
            <p:cNvGrpSpPr>
              <a:grpSpLocks/>
            </p:cNvGrpSpPr>
            <p:nvPr/>
          </p:nvGrpSpPr>
          <p:grpSpPr bwMode="auto">
            <a:xfrm>
              <a:off x="793" y="2024"/>
              <a:ext cx="1860" cy="408"/>
              <a:chOff x="3061" y="1933"/>
              <a:chExt cx="1860" cy="408"/>
            </a:xfrm>
          </p:grpSpPr>
          <p:sp>
            <p:nvSpPr>
              <p:cNvPr id="13360" name="Oval 14"/>
              <p:cNvSpPr>
                <a:spLocks noChangeArrowheads="1"/>
              </p:cNvSpPr>
              <p:nvPr/>
            </p:nvSpPr>
            <p:spPr bwMode="auto">
              <a:xfrm>
                <a:off x="3061" y="1933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rgbClr val="BC90BC"/>
                  </a:gs>
                  <a:gs pos="100000">
                    <a:srgbClr val="660066"/>
                  </a:gs>
                </a:gsLst>
                <a:lin ang="2700000" scaled="1"/>
              </a:gradFill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61" name="Oval 15"/>
              <p:cNvSpPr>
                <a:spLocks noChangeArrowheads="1"/>
              </p:cNvSpPr>
              <p:nvPr/>
            </p:nvSpPr>
            <p:spPr bwMode="auto">
              <a:xfrm>
                <a:off x="4649" y="1979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008080"/>
                  </a:gs>
                  <a:gs pos="100000">
                    <a:srgbClr val="003B3B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rgbClr val="00808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349" name="Text Box 27"/>
            <p:cNvSpPr txBox="1">
              <a:spLocks noChangeArrowheads="1"/>
            </p:cNvSpPr>
            <p:nvPr/>
          </p:nvSpPr>
          <p:spPr bwMode="auto">
            <a:xfrm>
              <a:off x="204" y="2024"/>
              <a:ext cx="27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chemeClr val="accent2"/>
                  </a:solidFill>
                </a:rPr>
                <a:t>2.</a:t>
              </a:r>
              <a:endParaRPr lang="ru-RU" sz="2000" b="1">
                <a:solidFill>
                  <a:schemeClr val="accent2"/>
                </a:solidFill>
              </a:endParaRPr>
            </a:p>
          </p:txBody>
        </p:sp>
        <p:sp>
          <p:nvSpPr>
            <p:cNvPr id="13350" name="Line 30"/>
            <p:cNvSpPr>
              <a:spLocks noChangeShapeType="1"/>
            </p:cNvSpPr>
            <p:nvPr/>
          </p:nvSpPr>
          <p:spPr bwMode="auto">
            <a:xfrm>
              <a:off x="975" y="2205"/>
              <a:ext cx="0" cy="363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Line 31"/>
            <p:cNvSpPr>
              <a:spLocks noChangeShapeType="1"/>
            </p:cNvSpPr>
            <p:nvPr/>
          </p:nvSpPr>
          <p:spPr bwMode="auto">
            <a:xfrm>
              <a:off x="2517" y="2205"/>
              <a:ext cx="0" cy="363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Line 32"/>
            <p:cNvSpPr>
              <a:spLocks noChangeShapeType="1"/>
            </p:cNvSpPr>
            <p:nvPr/>
          </p:nvSpPr>
          <p:spPr bwMode="auto">
            <a:xfrm>
              <a:off x="975" y="2478"/>
              <a:ext cx="1542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Rectangle 33"/>
            <p:cNvSpPr>
              <a:spLocks noChangeArrowheads="1"/>
            </p:cNvSpPr>
            <p:nvPr/>
          </p:nvSpPr>
          <p:spPr bwMode="auto">
            <a:xfrm>
              <a:off x="1610" y="2159"/>
              <a:ext cx="20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660066"/>
                  </a:solidFill>
                </a:rPr>
                <a:t>r</a:t>
              </a:r>
              <a:endParaRPr lang="ru-RU" sz="2400" b="1">
                <a:solidFill>
                  <a:srgbClr val="660066"/>
                </a:solidFill>
              </a:endParaRPr>
            </a:p>
          </p:txBody>
        </p:sp>
        <p:grpSp>
          <p:nvGrpSpPr>
            <p:cNvPr id="13354" name="Group 40"/>
            <p:cNvGrpSpPr>
              <a:grpSpLocks/>
            </p:cNvGrpSpPr>
            <p:nvPr/>
          </p:nvGrpSpPr>
          <p:grpSpPr bwMode="auto">
            <a:xfrm>
              <a:off x="1066" y="1888"/>
              <a:ext cx="408" cy="276"/>
              <a:chOff x="1701" y="3929"/>
              <a:chExt cx="408" cy="276"/>
            </a:xfrm>
          </p:grpSpPr>
          <p:sp>
            <p:nvSpPr>
              <p:cNvPr id="13358" name="Text Box 41"/>
              <p:cNvSpPr txBox="1">
                <a:spLocks noChangeArrowheads="1"/>
              </p:cNvSpPr>
              <p:nvPr/>
            </p:nvSpPr>
            <p:spPr bwMode="auto">
              <a:xfrm>
                <a:off x="1701" y="3929"/>
                <a:ext cx="2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b="1">
                    <a:solidFill>
                      <a:schemeClr val="accent2"/>
                    </a:solidFill>
                  </a:rPr>
                  <a:t>m</a:t>
                </a:r>
                <a:endParaRPr lang="ru-RU" sz="20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359" name="Text Box 42"/>
              <p:cNvSpPr txBox="1">
                <a:spLocks noChangeArrowheads="1"/>
              </p:cNvSpPr>
              <p:nvPr/>
            </p:nvSpPr>
            <p:spPr bwMode="auto">
              <a:xfrm>
                <a:off x="1837" y="3974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>
                    <a:solidFill>
                      <a:schemeClr val="accent2"/>
                    </a:solidFill>
                  </a:rPr>
                  <a:t>1 </a:t>
                </a:r>
                <a:endParaRPr lang="ru-RU" b="1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3355" name="Group 47"/>
            <p:cNvGrpSpPr>
              <a:grpSpLocks/>
            </p:cNvGrpSpPr>
            <p:nvPr/>
          </p:nvGrpSpPr>
          <p:grpSpPr bwMode="auto">
            <a:xfrm>
              <a:off x="2109" y="1842"/>
              <a:ext cx="454" cy="322"/>
              <a:chOff x="2426" y="3838"/>
              <a:chExt cx="454" cy="322"/>
            </a:xfrm>
          </p:grpSpPr>
          <p:sp>
            <p:nvSpPr>
              <p:cNvPr id="13356" name="Text Box 37"/>
              <p:cNvSpPr txBox="1">
                <a:spLocks noChangeArrowheads="1"/>
              </p:cNvSpPr>
              <p:nvPr/>
            </p:nvSpPr>
            <p:spPr bwMode="auto">
              <a:xfrm>
                <a:off x="2426" y="3838"/>
                <a:ext cx="2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b="1">
                    <a:solidFill>
                      <a:schemeClr val="accent2"/>
                    </a:solidFill>
                  </a:rPr>
                  <a:t>m</a:t>
                </a:r>
                <a:endParaRPr lang="ru-RU" sz="20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357" name="Text Box 46"/>
              <p:cNvSpPr txBox="1">
                <a:spLocks noChangeArrowheads="1"/>
              </p:cNvSpPr>
              <p:nvPr/>
            </p:nvSpPr>
            <p:spPr bwMode="auto">
              <a:xfrm>
                <a:off x="2608" y="3929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>
                    <a:solidFill>
                      <a:schemeClr val="accent2"/>
                    </a:solidFill>
                  </a:rPr>
                  <a:t>2 </a:t>
                </a:r>
                <a:endParaRPr lang="ru-RU" b="1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8" name="Group 59"/>
          <p:cNvGrpSpPr>
            <a:grpSpLocks/>
          </p:cNvGrpSpPr>
          <p:nvPr/>
        </p:nvGrpSpPr>
        <p:grpSpPr bwMode="auto">
          <a:xfrm>
            <a:off x="4140200" y="1341438"/>
            <a:ext cx="4752975" cy="1079500"/>
            <a:chOff x="2517" y="981"/>
            <a:chExt cx="3243" cy="680"/>
          </a:xfrm>
        </p:grpSpPr>
        <p:sp>
          <p:nvSpPr>
            <p:cNvPr id="8210" name="Freeform 18"/>
            <p:cNvSpPr>
              <a:spLocks/>
            </p:cNvSpPr>
            <p:nvPr/>
          </p:nvSpPr>
          <p:spPr bwMode="auto">
            <a:xfrm rot="-3753339">
              <a:off x="2786" y="1166"/>
              <a:ext cx="331" cy="233"/>
            </a:xfrm>
            <a:custGeom>
              <a:avLst/>
              <a:gdLst/>
              <a:ahLst/>
              <a:cxnLst>
                <a:cxn ang="0">
                  <a:pos x="180" y="30"/>
                </a:cxn>
                <a:cxn ang="0">
                  <a:pos x="36" y="39"/>
                </a:cxn>
                <a:cxn ang="0">
                  <a:pos x="27" y="75"/>
                </a:cxn>
                <a:cxn ang="0">
                  <a:pos x="0" y="93"/>
                </a:cxn>
                <a:cxn ang="0">
                  <a:pos x="18" y="156"/>
                </a:cxn>
                <a:cxn ang="0">
                  <a:pos x="45" y="165"/>
                </a:cxn>
                <a:cxn ang="0">
                  <a:pos x="207" y="201"/>
                </a:cxn>
                <a:cxn ang="0">
                  <a:pos x="243" y="165"/>
                </a:cxn>
                <a:cxn ang="0">
                  <a:pos x="270" y="138"/>
                </a:cxn>
                <a:cxn ang="0">
                  <a:pos x="234" y="66"/>
                </a:cxn>
                <a:cxn ang="0">
                  <a:pos x="243" y="39"/>
                </a:cxn>
                <a:cxn ang="0">
                  <a:pos x="180" y="30"/>
                </a:cxn>
              </a:cxnLst>
              <a:rect l="0" t="0" r="r" b="b"/>
              <a:pathLst>
                <a:path w="331" h="233">
                  <a:moveTo>
                    <a:pt x="180" y="30"/>
                  </a:moveTo>
                  <a:cubicBezTo>
                    <a:pt x="109" y="20"/>
                    <a:pt x="95" y="0"/>
                    <a:pt x="36" y="39"/>
                  </a:cubicBezTo>
                  <a:cubicBezTo>
                    <a:pt x="33" y="51"/>
                    <a:pt x="34" y="65"/>
                    <a:pt x="27" y="75"/>
                  </a:cubicBezTo>
                  <a:cubicBezTo>
                    <a:pt x="21" y="84"/>
                    <a:pt x="3" y="83"/>
                    <a:pt x="0" y="93"/>
                  </a:cubicBezTo>
                  <a:cubicBezTo>
                    <a:pt x="0" y="93"/>
                    <a:pt x="14" y="152"/>
                    <a:pt x="18" y="156"/>
                  </a:cubicBezTo>
                  <a:cubicBezTo>
                    <a:pt x="25" y="163"/>
                    <a:pt x="36" y="162"/>
                    <a:pt x="45" y="165"/>
                  </a:cubicBezTo>
                  <a:cubicBezTo>
                    <a:pt x="91" y="233"/>
                    <a:pt x="110" y="208"/>
                    <a:pt x="207" y="201"/>
                  </a:cubicBezTo>
                  <a:cubicBezTo>
                    <a:pt x="258" y="184"/>
                    <a:pt x="216" y="206"/>
                    <a:pt x="243" y="165"/>
                  </a:cubicBezTo>
                  <a:cubicBezTo>
                    <a:pt x="250" y="154"/>
                    <a:pt x="261" y="147"/>
                    <a:pt x="270" y="138"/>
                  </a:cubicBezTo>
                  <a:cubicBezTo>
                    <a:pt x="293" y="68"/>
                    <a:pt x="331" y="94"/>
                    <a:pt x="234" y="66"/>
                  </a:cubicBezTo>
                  <a:cubicBezTo>
                    <a:pt x="237" y="57"/>
                    <a:pt x="251" y="44"/>
                    <a:pt x="243" y="39"/>
                  </a:cubicBezTo>
                  <a:cubicBezTo>
                    <a:pt x="225" y="27"/>
                    <a:pt x="180" y="30"/>
                    <a:pt x="180" y="3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3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3175" cmpd="sng">
              <a:solidFill>
                <a:srgbClr val="8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36" name="Freeform 19"/>
            <p:cNvSpPr>
              <a:spLocks/>
            </p:cNvSpPr>
            <p:nvPr/>
          </p:nvSpPr>
          <p:spPr bwMode="auto">
            <a:xfrm rot="4511192">
              <a:off x="5083" y="1136"/>
              <a:ext cx="380" cy="250"/>
            </a:xfrm>
            <a:custGeom>
              <a:avLst/>
              <a:gdLst>
                <a:gd name="T0" fmla="*/ 200 w 380"/>
                <a:gd name="T1" fmla="*/ 16 h 250"/>
                <a:gd name="T2" fmla="*/ 83 w 380"/>
                <a:gd name="T3" fmla="*/ 43 h 250"/>
                <a:gd name="T4" fmla="*/ 29 w 380"/>
                <a:gd name="T5" fmla="*/ 52 h 250"/>
                <a:gd name="T6" fmla="*/ 56 w 380"/>
                <a:gd name="T7" fmla="*/ 151 h 250"/>
                <a:gd name="T8" fmla="*/ 146 w 380"/>
                <a:gd name="T9" fmla="*/ 196 h 250"/>
                <a:gd name="T10" fmla="*/ 218 w 380"/>
                <a:gd name="T11" fmla="*/ 250 h 250"/>
                <a:gd name="T12" fmla="*/ 245 w 380"/>
                <a:gd name="T13" fmla="*/ 232 h 250"/>
                <a:gd name="T14" fmla="*/ 254 w 380"/>
                <a:gd name="T15" fmla="*/ 205 h 250"/>
                <a:gd name="T16" fmla="*/ 326 w 380"/>
                <a:gd name="T17" fmla="*/ 178 h 250"/>
                <a:gd name="T18" fmla="*/ 353 w 380"/>
                <a:gd name="T19" fmla="*/ 151 h 250"/>
                <a:gd name="T20" fmla="*/ 380 w 380"/>
                <a:gd name="T21" fmla="*/ 133 h 250"/>
                <a:gd name="T22" fmla="*/ 326 w 380"/>
                <a:gd name="T23" fmla="*/ 106 h 250"/>
                <a:gd name="T24" fmla="*/ 290 w 380"/>
                <a:gd name="T25" fmla="*/ 88 h 250"/>
                <a:gd name="T26" fmla="*/ 245 w 380"/>
                <a:gd name="T27" fmla="*/ 43 h 250"/>
                <a:gd name="T28" fmla="*/ 200 w 380"/>
                <a:gd name="T29" fmla="*/ 16 h 2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0"/>
                <a:gd name="T46" fmla="*/ 0 h 250"/>
                <a:gd name="T47" fmla="*/ 380 w 380"/>
                <a:gd name="T48" fmla="*/ 250 h 25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0" h="250">
                  <a:moveTo>
                    <a:pt x="200" y="16"/>
                  </a:moveTo>
                  <a:cubicBezTo>
                    <a:pt x="134" y="0"/>
                    <a:pt x="131" y="27"/>
                    <a:pt x="83" y="43"/>
                  </a:cubicBezTo>
                  <a:cubicBezTo>
                    <a:pt x="66" y="49"/>
                    <a:pt x="47" y="49"/>
                    <a:pt x="29" y="52"/>
                  </a:cubicBezTo>
                  <a:cubicBezTo>
                    <a:pt x="3" y="103"/>
                    <a:pt x="0" y="132"/>
                    <a:pt x="56" y="151"/>
                  </a:cubicBezTo>
                  <a:cubicBezTo>
                    <a:pt x="82" y="190"/>
                    <a:pt x="100" y="187"/>
                    <a:pt x="146" y="196"/>
                  </a:cubicBezTo>
                  <a:cubicBezTo>
                    <a:pt x="160" y="238"/>
                    <a:pt x="178" y="230"/>
                    <a:pt x="218" y="250"/>
                  </a:cubicBezTo>
                  <a:cubicBezTo>
                    <a:pt x="227" y="244"/>
                    <a:pt x="238" y="240"/>
                    <a:pt x="245" y="232"/>
                  </a:cubicBezTo>
                  <a:cubicBezTo>
                    <a:pt x="251" y="225"/>
                    <a:pt x="247" y="212"/>
                    <a:pt x="254" y="205"/>
                  </a:cubicBezTo>
                  <a:cubicBezTo>
                    <a:pt x="270" y="189"/>
                    <a:pt x="306" y="183"/>
                    <a:pt x="326" y="178"/>
                  </a:cubicBezTo>
                  <a:cubicBezTo>
                    <a:pt x="335" y="169"/>
                    <a:pt x="343" y="159"/>
                    <a:pt x="353" y="151"/>
                  </a:cubicBezTo>
                  <a:cubicBezTo>
                    <a:pt x="361" y="144"/>
                    <a:pt x="380" y="144"/>
                    <a:pt x="380" y="133"/>
                  </a:cubicBezTo>
                  <a:cubicBezTo>
                    <a:pt x="380" y="121"/>
                    <a:pt x="333" y="108"/>
                    <a:pt x="326" y="106"/>
                  </a:cubicBezTo>
                  <a:cubicBezTo>
                    <a:pt x="259" y="128"/>
                    <a:pt x="264" y="141"/>
                    <a:pt x="290" y="88"/>
                  </a:cubicBezTo>
                  <a:cubicBezTo>
                    <a:pt x="274" y="63"/>
                    <a:pt x="273" y="56"/>
                    <a:pt x="245" y="43"/>
                  </a:cubicBezTo>
                  <a:cubicBezTo>
                    <a:pt x="191" y="19"/>
                    <a:pt x="177" y="39"/>
                    <a:pt x="200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B9A18A"/>
                </a:gs>
                <a:gs pos="100000">
                  <a:srgbClr val="663300"/>
                </a:gs>
              </a:gsLst>
              <a:lin ang="0" scaled="1"/>
            </a:gradFill>
            <a:ln w="9525">
              <a:solidFill>
                <a:srgbClr val="66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7" name="Line 21"/>
            <p:cNvSpPr>
              <a:spLocks noChangeShapeType="1"/>
            </p:cNvSpPr>
            <p:nvPr/>
          </p:nvSpPr>
          <p:spPr bwMode="auto">
            <a:xfrm>
              <a:off x="2925" y="1570"/>
              <a:ext cx="2359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8" name="Line 22"/>
            <p:cNvSpPr>
              <a:spLocks noChangeShapeType="1"/>
            </p:cNvSpPr>
            <p:nvPr/>
          </p:nvSpPr>
          <p:spPr bwMode="auto">
            <a:xfrm>
              <a:off x="2925" y="1298"/>
              <a:ext cx="0" cy="363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9" name="Line 23"/>
            <p:cNvSpPr>
              <a:spLocks noChangeShapeType="1"/>
            </p:cNvSpPr>
            <p:nvPr/>
          </p:nvSpPr>
          <p:spPr bwMode="auto">
            <a:xfrm>
              <a:off x="5284" y="1253"/>
              <a:ext cx="0" cy="363"/>
            </a:xfrm>
            <a:prstGeom prst="line">
              <a:avLst/>
            </a:prstGeom>
            <a:noFill/>
            <a:ln w="28575">
              <a:solidFill>
                <a:srgbClr val="993366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40" name="Text Box 24"/>
            <p:cNvSpPr txBox="1">
              <a:spLocks noChangeArrowheads="1"/>
            </p:cNvSpPr>
            <p:nvPr/>
          </p:nvSpPr>
          <p:spPr bwMode="auto">
            <a:xfrm>
              <a:off x="3560" y="1389"/>
              <a:ext cx="9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>
                <a:latin typeface="Mistral" pitchFamily="66" charset="0"/>
              </a:endParaRPr>
            </a:p>
          </p:txBody>
        </p:sp>
        <p:sp>
          <p:nvSpPr>
            <p:cNvPr id="13341" name="Text Box 25"/>
            <p:cNvSpPr txBox="1">
              <a:spLocks noChangeArrowheads="1"/>
            </p:cNvSpPr>
            <p:nvPr/>
          </p:nvSpPr>
          <p:spPr bwMode="auto">
            <a:xfrm>
              <a:off x="3833" y="1253"/>
              <a:ext cx="2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660066"/>
                  </a:solidFill>
                </a:rPr>
                <a:t>r</a:t>
              </a:r>
              <a:endParaRPr lang="ru-RU" sz="2400" b="1">
                <a:solidFill>
                  <a:srgbClr val="660066"/>
                </a:solidFill>
              </a:endParaRPr>
            </a:p>
          </p:txBody>
        </p:sp>
        <p:grpSp>
          <p:nvGrpSpPr>
            <p:cNvPr id="13342" name="Group 43"/>
            <p:cNvGrpSpPr>
              <a:grpSpLocks/>
            </p:cNvGrpSpPr>
            <p:nvPr/>
          </p:nvGrpSpPr>
          <p:grpSpPr bwMode="auto">
            <a:xfrm>
              <a:off x="2517" y="1117"/>
              <a:ext cx="408" cy="276"/>
              <a:chOff x="1701" y="3929"/>
              <a:chExt cx="408" cy="276"/>
            </a:xfrm>
          </p:grpSpPr>
          <p:sp>
            <p:nvSpPr>
              <p:cNvPr id="13346" name="Text Box 44"/>
              <p:cNvSpPr txBox="1">
                <a:spLocks noChangeArrowheads="1"/>
              </p:cNvSpPr>
              <p:nvPr/>
            </p:nvSpPr>
            <p:spPr bwMode="auto">
              <a:xfrm>
                <a:off x="1701" y="3929"/>
                <a:ext cx="2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b="1">
                    <a:solidFill>
                      <a:schemeClr val="accent2"/>
                    </a:solidFill>
                  </a:rPr>
                  <a:t>m</a:t>
                </a:r>
                <a:endParaRPr lang="ru-RU" sz="20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347" name="Text Box 45"/>
              <p:cNvSpPr txBox="1">
                <a:spLocks noChangeArrowheads="1"/>
              </p:cNvSpPr>
              <p:nvPr/>
            </p:nvSpPr>
            <p:spPr bwMode="auto">
              <a:xfrm>
                <a:off x="1837" y="3974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>
                    <a:solidFill>
                      <a:schemeClr val="accent2"/>
                    </a:solidFill>
                  </a:rPr>
                  <a:t>1 </a:t>
                </a:r>
                <a:endParaRPr lang="ru-RU" b="1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3343" name="Group 48"/>
            <p:cNvGrpSpPr>
              <a:grpSpLocks/>
            </p:cNvGrpSpPr>
            <p:nvPr/>
          </p:nvGrpSpPr>
          <p:grpSpPr bwMode="auto">
            <a:xfrm>
              <a:off x="5306" y="981"/>
              <a:ext cx="454" cy="322"/>
              <a:chOff x="2426" y="3838"/>
              <a:chExt cx="454" cy="322"/>
            </a:xfrm>
          </p:grpSpPr>
          <p:sp>
            <p:nvSpPr>
              <p:cNvPr id="13344" name="Text Box 49"/>
              <p:cNvSpPr txBox="1">
                <a:spLocks noChangeArrowheads="1"/>
              </p:cNvSpPr>
              <p:nvPr/>
            </p:nvSpPr>
            <p:spPr bwMode="auto">
              <a:xfrm>
                <a:off x="2426" y="3838"/>
                <a:ext cx="2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b="1">
                    <a:solidFill>
                      <a:schemeClr val="accent2"/>
                    </a:solidFill>
                  </a:rPr>
                  <a:t>m</a:t>
                </a:r>
                <a:endParaRPr lang="ru-RU" sz="20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345" name="Text Box 50"/>
              <p:cNvSpPr txBox="1">
                <a:spLocks noChangeArrowheads="1"/>
              </p:cNvSpPr>
              <p:nvPr/>
            </p:nvSpPr>
            <p:spPr bwMode="auto">
              <a:xfrm>
                <a:off x="2608" y="3929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>
                    <a:solidFill>
                      <a:schemeClr val="accent2"/>
                    </a:solidFill>
                  </a:rPr>
                  <a:t>2 </a:t>
                </a:r>
                <a:endParaRPr lang="ru-RU" b="1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11" name="Group 57"/>
          <p:cNvGrpSpPr>
            <a:grpSpLocks/>
          </p:cNvGrpSpPr>
          <p:nvPr/>
        </p:nvGrpSpPr>
        <p:grpSpPr bwMode="auto">
          <a:xfrm>
            <a:off x="5508625" y="4221163"/>
            <a:ext cx="2808288" cy="2160587"/>
            <a:chOff x="3696" y="2523"/>
            <a:chExt cx="1769" cy="1361"/>
          </a:xfrm>
        </p:grpSpPr>
        <p:sp>
          <p:nvSpPr>
            <p:cNvPr id="8204" name="Oval 12"/>
            <p:cNvSpPr>
              <a:spLocks noChangeArrowheads="1"/>
            </p:cNvSpPr>
            <p:nvPr/>
          </p:nvSpPr>
          <p:spPr bwMode="auto">
            <a:xfrm>
              <a:off x="4150" y="2659"/>
              <a:ext cx="1270" cy="1225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27451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round/>
              <a:headEnd/>
              <a:tailEnd/>
            </a:ln>
            <a:effectLst/>
            <a:scene3d>
              <a:camera prst="legacyPerspectiveTopRight"/>
              <a:lightRig rig="legacyFlat4" dir="t"/>
            </a:scene3d>
            <a:sp3d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26" name="AutoShape 13"/>
            <p:cNvSpPr>
              <a:spLocks noChangeArrowheads="1"/>
            </p:cNvSpPr>
            <p:nvPr/>
          </p:nvSpPr>
          <p:spPr bwMode="auto">
            <a:xfrm flipH="1">
              <a:off x="3969" y="3249"/>
              <a:ext cx="182" cy="91"/>
            </a:xfrm>
            <a:prstGeom prst="pentagon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3300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Bottom"/>
              <a:lightRig rig="legacyFlat3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663300"/>
              </a:extrusionClr>
            </a:sp3d>
          </p:spPr>
          <p:txBody>
            <a:bodyPr wrap="none" anchor="ctr">
              <a:flatTx/>
            </a:bodyPr>
            <a:lstStyle/>
            <a:p>
              <a:pPr algn="ctr"/>
              <a:endParaRPr lang="ru-RU">
                <a:solidFill>
                  <a:srgbClr val="663300"/>
                </a:solidFill>
                <a:latin typeface="Mistral" pitchFamily="66" charset="0"/>
              </a:endParaRPr>
            </a:p>
          </p:txBody>
        </p:sp>
        <p:sp>
          <p:nvSpPr>
            <p:cNvPr id="13327" name="Line 34"/>
            <p:cNvSpPr>
              <a:spLocks noChangeShapeType="1"/>
            </p:cNvSpPr>
            <p:nvPr/>
          </p:nvSpPr>
          <p:spPr bwMode="auto">
            <a:xfrm>
              <a:off x="4150" y="3294"/>
              <a:ext cx="726" cy="0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Rectangle 35"/>
            <p:cNvSpPr>
              <a:spLocks noChangeArrowheads="1"/>
            </p:cNvSpPr>
            <p:nvPr/>
          </p:nvSpPr>
          <p:spPr bwMode="auto">
            <a:xfrm>
              <a:off x="4377" y="3022"/>
              <a:ext cx="1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660066"/>
                  </a:solidFill>
                </a:rPr>
                <a:t>r</a:t>
              </a:r>
              <a:endParaRPr lang="ru-RU" sz="2400" b="1">
                <a:solidFill>
                  <a:srgbClr val="660066"/>
                </a:solidFill>
              </a:endParaRPr>
            </a:p>
          </p:txBody>
        </p:sp>
        <p:grpSp>
          <p:nvGrpSpPr>
            <p:cNvPr id="13329" name="Group 39"/>
            <p:cNvGrpSpPr>
              <a:grpSpLocks/>
            </p:cNvGrpSpPr>
            <p:nvPr/>
          </p:nvGrpSpPr>
          <p:grpSpPr bwMode="auto">
            <a:xfrm>
              <a:off x="5057" y="2523"/>
              <a:ext cx="408" cy="276"/>
              <a:chOff x="1701" y="3929"/>
              <a:chExt cx="408" cy="276"/>
            </a:xfrm>
          </p:grpSpPr>
          <p:sp>
            <p:nvSpPr>
              <p:cNvPr id="13333" name="Text Box 36"/>
              <p:cNvSpPr txBox="1">
                <a:spLocks noChangeArrowheads="1"/>
              </p:cNvSpPr>
              <p:nvPr/>
            </p:nvSpPr>
            <p:spPr bwMode="auto">
              <a:xfrm>
                <a:off x="1701" y="3929"/>
                <a:ext cx="2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b="1">
                    <a:solidFill>
                      <a:schemeClr val="accent2"/>
                    </a:solidFill>
                  </a:rPr>
                  <a:t>m</a:t>
                </a:r>
                <a:endParaRPr lang="ru-RU" sz="20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334" name="Text Box 38"/>
              <p:cNvSpPr txBox="1">
                <a:spLocks noChangeArrowheads="1"/>
              </p:cNvSpPr>
              <p:nvPr/>
            </p:nvSpPr>
            <p:spPr bwMode="auto">
              <a:xfrm>
                <a:off x="1837" y="3974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>
                    <a:solidFill>
                      <a:schemeClr val="accent2"/>
                    </a:solidFill>
                  </a:rPr>
                  <a:t>1 </a:t>
                </a:r>
                <a:endParaRPr lang="ru-RU" b="1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13330" name="Group 51"/>
            <p:cNvGrpSpPr>
              <a:grpSpLocks/>
            </p:cNvGrpSpPr>
            <p:nvPr/>
          </p:nvGrpSpPr>
          <p:grpSpPr bwMode="auto">
            <a:xfrm>
              <a:off x="3696" y="2976"/>
              <a:ext cx="454" cy="322"/>
              <a:chOff x="2426" y="3838"/>
              <a:chExt cx="454" cy="322"/>
            </a:xfrm>
          </p:grpSpPr>
          <p:sp>
            <p:nvSpPr>
              <p:cNvPr id="13331" name="Text Box 52"/>
              <p:cNvSpPr txBox="1">
                <a:spLocks noChangeArrowheads="1"/>
              </p:cNvSpPr>
              <p:nvPr/>
            </p:nvSpPr>
            <p:spPr bwMode="auto">
              <a:xfrm>
                <a:off x="2426" y="3838"/>
                <a:ext cx="27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b="1">
                    <a:solidFill>
                      <a:schemeClr val="accent2"/>
                    </a:solidFill>
                  </a:rPr>
                  <a:t>m</a:t>
                </a:r>
                <a:endParaRPr lang="ru-RU" sz="20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332" name="Text Box 53"/>
              <p:cNvSpPr txBox="1">
                <a:spLocks noChangeArrowheads="1"/>
              </p:cNvSpPr>
              <p:nvPr/>
            </p:nvSpPr>
            <p:spPr bwMode="auto">
              <a:xfrm>
                <a:off x="2608" y="3929"/>
                <a:ext cx="27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>
                    <a:solidFill>
                      <a:schemeClr val="accent2"/>
                    </a:solidFill>
                  </a:rPr>
                  <a:t>2 </a:t>
                </a:r>
                <a:endParaRPr lang="ru-RU" b="1">
                  <a:solidFill>
                    <a:schemeClr val="accent2"/>
                  </a:solidFill>
                </a:endParaRPr>
              </a:p>
            </p:txBody>
          </p:sp>
        </p:grpSp>
      </p:grpSp>
      <p:sp>
        <p:nvSpPr>
          <p:cNvPr id="13324" name="AutoShape 61" descr="Упаковочная бумага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569075"/>
            <a:ext cx="574675" cy="288925"/>
          </a:xfrm>
          <a:prstGeom prst="actionButtonBackPrevious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  <p:bldP spid="82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01"/>
          <p:cNvSpPr>
            <a:spLocks noChangeArrowheads="1"/>
          </p:cNvSpPr>
          <p:nvPr/>
        </p:nvSpPr>
        <p:spPr bwMode="auto">
          <a:xfrm>
            <a:off x="3708400" y="4724400"/>
            <a:ext cx="1152525" cy="1584325"/>
          </a:xfrm>
          <a:prstGeom prst="cube">
            <a:avLst>
              <a:gd name="adj" fmla="val 25069"/>
            </a:avLst>
          </a:prstGeom>
          <a:gradFill rotWithShape="1">
            <a:gsLst>
              <a:gs pos="0">
                <a:srgbClr val="663300"/>
              </a:gs>
              <a:gs pos="50000">
                <a:srgbClr val="FFFFFF"/>
              </a:gs>
              <a:gs pos="100000">
                <a:srgbClr val="6633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AutoShape 102"/>
          <p:cNvSpPr>
            <a:spLocks noChangeArrowheads="1"/>
          </p:cNvSpPr>
          <p:nvPr/>
        </p:nvSpPr>
        <p:spPr bwMode="auto">
          <a:xfrm>
            <a:off x="7164388" y="4724400"/>
            <a:ext cx="1152525" cy="1584325"/>
          </a:xfrm>
          <a:prstGeom prst="cube">
            <a:avLst>
              <a:gd name="adj" fmla="val 25069"/>
            </a:avLst>
          </a:prstGeom>
          <a:gradFill rotWithShape="1">
            <a:gsLst>
              <a:gs pos="0">
                <a:srgbClr val="663300"/>
              </a:gs>
              <a:gs pos="50000">
                <a:srgbClr val="FFFFFF"/>
              </a:gs>
              <a:gs pos="100000">
                <a:srgbClr val="6633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40" name="Group 81"/>
          <p:cNvGrpSpPr>
            <a:grpSpLocks/>
          </p:cNvGrpSpPr>
          <p:nvPr/>
        </p:nvGrpSpPr>
        <p:grpSpPr bwMode="auto">
          <a:xfrm>
            <a:off x="755650" y="2997200"/>
            <a:ext cx="558800" cy="1871663"/>
            <a:chOff x="783" y="391"/>
            <a:chExt cx="352" cy="1179"/>
          </a:xfrm>
        </p:grpSpPr>
        <p:sp>
          <p:nvSpPr>
            <p:cNvPr id="14392" name="Line 4"/>
            <p:cNvSpPr>
              <a:spLocks noChangeShapeType="1"/>
            </p:cNvSpPr>
            <p:nvPr/>
          </p:nvSpPr>
          <p:spPr bwMode="auto">
            <a:xfrm>
              <a:off x="939" y="391"/>
              <a:ext cx="0" cy="2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3" name="Line 5"/>
            <p:cNvSpPr>
              <a:spLocks noChangeShapeType="1"/>
            </p:cNvSpPr>
            <p:nvPr/>
          </p:nvSpPr>
          <p:spPr bwMode="auto">
            <a:xfrm>
              <a:off x="939" y="602"/>
              <a:ext cx="196" cy="3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4" name="Line 6"/>
            <p:cNvSpPr>
              <a:spLocks noChangeShapeType="1"/>
            </p:cNvSpPr>
            <p:nvPr/>
          </p:nvSpPr>
          <p:spPr bwMode="auto">
            <a:xfrm flipH="1">
              <a:off x="783" y="632"/>
              <a:ext cx="352" cy="3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5" name="Line 7"/>
            <p:cNvSpPr>
              <a:spLocks noChangeShapeType="1"/>
            </p:cNvSpPr>
            <p:nvPr/>
          </p:nvSpPr>
          <p:spPr bwMode="auto">
            <a:xfrm flipH="1">
              <a:off x="783" y="753"/>
              <a:ext cx="352" cy="3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6" name="Line 8"/>
            <p:cNvSpPr>
              <a:spLocks noChangeShapeType="1"/>
            </p:cNvSpPr>
            <p:nvPr/>
          </p:nvSpPr>
          <p:spPr bwMode="auto">
            <a:xfrm flipH="1">
              <a:off x="783" y="874"/>
              <a:ext cx="352" cy="3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7" name="Line 9"/>
            <p:cNvSpPr>
              <a:spLocks noChangeShapeType="1"/>
            </p:cNvSpPr>
            <p:nvPr/>
          </p:nvSpPr>
          <p:spPr bwMode="auto">
            <a:xfrm flipH="1">
              <a:off x="783" y="995"/>
              <a:ext cx="352" cy="3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8" name="Line 10"/>
            <p:cNvSpPr>
              <a:spLocks noChangeShapeType="1"/>
            </p:cNvSpPr>
            <p:nvPr/>
          </p:nvSpPr>
          <p:spPr bwMode="auto">
            <a:xfrm flipH="1">
              <a:off x="783" y="1116"/>
              <a:ext cx="352" cy="3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9" name="Line 11"/>
            <p:cNvSpPr>
              <a:spLocks noChangeShapeType="1"/>
            </p:cNvSpPr>
            <p:nvPr/>
          </p:nvSpPr>
          <p:spPr bwMode="auto">
            <a:xfrm flipH="1">
              <a:off x="783" y="1237"/>
              <a:ext cx="352" cy="3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0" name="Line 13"/>
            <p:cNvSpPr>
              <a:spLocks noChangeShapeType="1"/>
            </p:cNvSpPr>
            <p:nvPr/>
          </p:nvSpPr>
          <p:spPr bwMode="auto">
            <a:xfrm>
              <a:off x="783" y="662"/>
              <a:ext cx="352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1" name="Line 14"/>
            <p:cNvSpPr>
              <a:spLocks noChangeShapeType="1"/>
            </p:cNvSpPr>
            <p:nvPr/>
          </p:nvSpPr>
          <p:spPr bwMode="auto">
            <a:xfrm>
              <a:off x="783" y="784"/>
              <a:ext cx="352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2" name="Line 15"/>
            <p:cNvSpPr>
              <a:spLocks noChangeShapeType="1"/>
            </p:cNvSpPr>
            <p:nvPr/>
          </p:nvSpPr>
          <p:spPr bwMode="auto">
            <a:xfrm>
              <a:off x="783" y="904"/>
              <a:ext cx="352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3" name="Line 16"/>
            <p:cNvSpPr>
              <a:spLocks noChangeShapeType="1"/>
            </p:cNvSpPr>
            <p:nvPr/>
          </p:nvSpPr>
          <p:spPr bwMode="auto">
            <a:xfrm>
              <a:off x="783" y="1025"/>
              <a:ext cx="352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4" name="Line 17"/>
            <p:cNvSpPr>
              <a:spLocks noChangeShapeType="1"/>
            </p:cNvSpPr>
            <p:nvPr/>
          </p:nvSpPr>
          <p:spPr bwMode="auto">
            <a:xfrm>
              <a:off x="783" y="1146"/>
              <a:ext cx="352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5" name="Line 18"/>
            <p:cNvSpPr>
              <a:spLocks noChangeShapeType="1"/>
            </p:cNvSpPr>
            <p:nvPr/>
          </p:nvSpPr>
          <p:spPr bwMode="auto">
            <a:xfrm>
              <a:off x="783" y="1267"/>
              <a:ext cx="195" cy="6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6" name="Line 19"/>
            <p:cNvSpPr>
              <a:spLocks noChangeShapeType="1"/>
            </p:cNvSpPr>
            <p:nvPr/>
          </p:nvSpPr>
          <p:spPr bwMode="auto">
            <a:xfrm>
              <a:off x="978" y="1327"/>
              <a:ext cx="0" cy="1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07" name="Arc 21"/>
            <p:cNvSpPr>
              <a:spLocks/>
            </p:cNvSpPr>
            <p:nvPr/>
          </p:nvSpPr>
          <p:spPr bwMode="auto">
            <a:xfrm flipH="1" flipV="1">
              <a:off x="900" y="1449"/>
              <a:ext cx="156" cy="121"/>
            </a:xfrm>
            <a:custGeom>
              <a:avLst/>
              <a:gdLst>
                <a:gd name="T0" fmla="*/ 0 w 43200"/>
                <a:gd name="T1" fmla="*/ 0 h 43200"/>
                <a:gd name="T2" fmla="*/ 1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4461" y="43009"/>
                  </a:moveTo>
                  <a:cubicBezTo>
                    <a:pt x="23513" y="43136"/>
                    <a:pt x="22557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43200" stroke="0" extrusionOk="0">
                  <a:moveTo>
                    <a:pt x="24461" y="43009"/>
                  </a:moveTo>
                  <a:cubicBezTo>
                    <a:pt x="23513" y="43136"/>
                    <a:pt x="22557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92"/>
          <p:cNvGrpSpPr>
            <a:grpSpLocks/>
          </p:cNvGrpSpPr>
          <p:nvPr/>
        </p:nvGrpSpPr>
        <p:grpSpPr bwMode="auto">
          <a:xfrm>
            <a:off x="1908175" y="3068638"/>
            <a:ext cx="311150" cy="366712"/>
            <a:chOff x="3515" y="1162"/>
            <a:chExt cx="196" cy="231"/>
          </a:xfrm>
        </p:grpSpPr>
        <p:sp>
          <p:nvSpPr>
            <p:cNvPr id="14390" name="Line 64"/>
            <p:cNvSpPr>
              <a:spLocks noChangeShapeType="1"/>
            </p:cNvSpPr>
            <p:nvPr/>
          </p:nvSpPr>
          <p:spPr bwMode="auto">
            <a:xfrm>
              <a:off x="3515" y="1162"/>
              <a:ext cx="9" cy="1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91" name="Line 65"/>
            <p:cNvSpPr>
              <a:spLocks noChangeShapeType="1"/>
            </p:cNvSpPr>
            <p:nvPr/>
          </p:nvSpPr>
          <p:spPr bwMode="auto">
            <a:xfrm>
              <a:off x="3515" y="1344"/>
              <a:ext cx="196" cy="4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1547813" y="3429000"/>
            <a:ext cx="865187" cy="2881313"/>
            <a:chOff x="2200" y="1253"/>
            <a:chExt cx="545" cy="1815"/>
          </a:xfrm>
        </p:grpSpPr>
        <p:grpSp>
          <p:nvGrpSpPr>
            <p:cNvPr id="14371" name="Group 93"/>
            <p:cNvGrpSpPr>
              <a:grpSpLocks/>
            </p:cNvGrpSpPr>
            <p:nvPr/>
          </p:nvGrpSpPr>
          <p:grpSpPr bwMode="auto">
            <a:xfrm>
              <a:off x="2290" y="1253"/>
              <a:ext cx="352" cy="1360"/>
              <a:chOff x="4195" y="1525"/>
              <a:chExt cx="352" cy="1360"/>
            </a:xfrm>
          </p:grpSpPr>
          <p:sp>
            <p:nvSpPr>
              <p:cNvPr id="14376" name="Line 66"/>
              <p:cNvSpPr>
                <a:spLocks noChangeShapeType="1"/>
              </p:cNvSpPr>
              <p:nvPr/>
            </p:nvSpPr>
            <p:spPr bwMode="auto">
              <a:xfrm flipH="1">
                <a:off x="4195" y="1525"/>
                <a:ext cx="352" cy="47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7" name="Line 67"/>
              <p:cNvSpPr>
                <a:spLocks noChangeShapeType="1"/>
              </p:cNvSpPr>
              <p:nvPr/>
            </p:nvSpPr>
            <p:spPr bwMode="auto">
              <a:xfrm flipH="1">
                <a:off x="4195" y="1728"/>
                <a:ext cx="352" cy="4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8" name="Line 68"/>
              <p:cNvSpPr>
                <a:spLocks noChangeShapeType="1"/>
              </p:cNvSpPr>
              <p:nvPr/>
            </p:nvSpPr>
            <p:spPr bwMode="auto">
              <a:xfrm flipH="1">
                <a:off x="4195" y="1920"/>
                <a:ext cx="352" cy="4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9" name="Line 69"/>
              <p:cNvSpPr>
                <a:spLocks noChangeShapeType="1"/>
              </p:cNvSpPr>
              <p:nvPr/>
            </p:nvSpPr>
            <p:spPr bwMode="auto">
              <a:xfrm flipH="1">
                <a:off x="4195" y="2111"/>
                <a:ext cx="352" cy="4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0" name="Line 70"/>
              <p:cNvSpPr>
                <a:spLocks noChangeShapeType="1"/>
              </p:cNvSpPr>
              <p:nvPr/>
            </p:nvSpPr>
            <p:spPr bwMode="auto">
              <a:xfrm flipH="1">
                <a:off x="4195" y="2302"/>
                <a:ext cx="352" cy="4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1" name="Line 71"/>
              <p:cNvSpPr>
                <a:spLocks noChangeShapeType="1"/>
              </p:cNvSpPr>
              <p:nvPr/>
            </p:nvSpPr>
            <p:spPr bwMode="auto">
              <a:xfrm flipH="1">
                <a:off x="4195" y="2494"/>
                <a:ext cx="352" cy="48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2" name="Line 72"/>
              <p:cNvSpPr>
                <a:spLocks noChangeShapeType="1"/>
              </p:cNvSpPr>
              <p:nvPr/>
            </p:nvSpPr>
            <p:spPr bwMode="auto">
              <a:xfrm>
                <a:off x="4195" y="1585"/>
                <a:ext cx="352" cy="14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3" name="Line 73"/>
              <p:cNvSpPr>
                <a:spLocks noChangeShapeType="1"/>
              </p:cNvSpPr>
              <p:nvPr/>
            </p:nvSpPr>
            <p:spPr bwMode="auto">
              <a:xfrm>
                <a:off x="4195" y="1777"/>
                <a:ext cx="352" cy="14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4" name="Line 74"/>
              <p:cNvSpPr>
                <a:spLocks noChangeShapeType="1"/>
              </p:cNvSpPr>
              <p:nvPr/>
            </p:nvSpPr>
            <p:spPr bwMode="auto">
              <a:xfrm>
                <a:off x="4195" y="1968"/>
                <a:ext cx="352" cy="14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5" name="Line 75"/>
              <p:cNvSpPr>
                <a:spLocks noChangeShapeType="1"/>
              </p:cNvSpPr>
              <p:nvPr/>
            </p:nvSpPr>
            <p:spPr bwMode="auto">
              <a:xfrm>
                <a:off x="4195" y="2159"/>
                <a:ext cx="352" cy="14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6" name="Line 76"/>
              <p:cNvSpPr>
                <a:spLocks noChangeShapeType="1"/>
              </p:cNvSpPr>
              <p:nvPr/>
            </p:nvSpPr>
            <p:spPr bwMode="auto">
              <a:xfrm>
                <a:off x="4195" y="2351"/>
                <a:ext cx="352" cy="14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7" name="Line 77"/>
              <p:cNvSpPr>
                <a:spLocks noChangeShapeType="1"/>
              </p:cNvSpPr>
              <p:nvPr/>
            </p:nvSpPr>
            <p:spPr bwMode="auto">
              <a:xfrm>
                <a:off x="4195" y="2542"/>
                <a:ext cx="195" cy="9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8" name="Line 78"/>
              <p:cNvSpPr>
                <a:spLocks noChangeShapeType="1"/>
              </p:cNvSpPr>
              <p:nvPr/>
            </p:nvSpPr>
            <p:spPr bwMode="auto">
              <a:xfrm flipH="1">
                <a:off x="4376" y="2638"/>
                <a:ext cx="14" cy="11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9" name="Arc 79"/>
              <p:cNvSpPr>
                <a:spLocks/>
              </p:cNvSpPr>
              <p:nvPr/>
            </p:nvSpPr>
            <p:spPr bwMode="auto">
              <a:xfrm flipH="1" flipV="1">
                <a:off x="4286" y="2749"/>
                <a:ext cx="181" cy="136"/>
              </a:xfrm>
              <a:custGeom>
                <a:avLst/>
                <a:gdLst>
                  <a:gd name="T0" fmla="*/ 0 w 43200"/>
                  <a:gd name="T1" fmla="*/ 0 h 43200"/>
                  <a:gd name="T2" fmla="*/ 1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200"/>
                  <a:gd name="T10" fmla="*/ 0 h 43200"/>
                  <a:gd name="T11" fmla="*/ 43200 w 43200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200" h="43200" fill="none" extrusionOk="0">
                    <a:moveTo>
                      <a:pt x="24461" y="43009"/>
                    </a:moveTo>
                    <a:cubicBezTo>
                      <a:pt x="23513" y="43136"/>
                      <a:pt x="22557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</a:path>
                  <a:path w="43200" h="43200" stroke="0" extrusionOk="0">
                    <a:moveTo>
                      <a:pt x="24461" y="43009"/>
                    </a:moveTo>
                    <a:cubicBezTo>
                      <a:pt x="23513" y="43136"/>
                      <a:pt x="22557" y="43199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cubicBezTo>
                      <a:pt x="0" y="9670"/>
                      <a:pt x="9670" y="0"/>
                      <a:pt x="21600" y="0"/>
                    </a:cubicBezTo>
                    <a:cubicBezTo>
                      <a:pt x="33529" y="-1"/>
                      <a:pt x="43199" y="9670"/>
                      <a:pt x="43200" y="21599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372" name="Group 87"/>
            <p:cNvGrpSpPr>
              <a:grpSpLocks/>
            </p:cNvGrpSpPr>
            <p:nvPr/>
          </p:nvGrpSpPr>
          <p:grpSpPr bwMode="auto">
            <a:xfrm>
              <a:off x="2200" y="2478"/>
              <a:ext cx="545" cy="590"/>
              <a:chOff x="2880" y="2795"/>
              <a:chExt cx="545" cy="590"/>
            </a:xfrm>
          </p:grpSpPr>
          <p:sp>
            <p:nvSpPr>
              <p:cNvPr id="13397" name="AutoShape 85"/>
              <p:cNvSpPr>
                <a:spLocks noChangeArrowheads="1"/>
              </p:cNvSpPr>
              <p:nvPr/>
            </p:nvSpPr>
            <p:spPr bwMode="auto">
              <a:xfrm>
                <a:off x="2880" y="2931"/>
                <a:ext cx="545" cy="454"/>
              </a:xfrm>
              <a:prstGeom prst="can">
                <a:avLst>
                  <a:gd name="adj" fmla="val 25000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0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98" name="AutoShape 86"/>
              <p:cNvSpPr>
                <a:spLocks noChangeArrowheads="1"/>
              </p:cNvSpPr>
              <p:nvPr/>
            </p:nvSpPr>
            <p:spPr bwMode="auto">
              <a:xfrm>
                <a:off x="3016" y="2795"/>
                <a:ext cx="227" cy="408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0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4373" name="Freeform 89"/>
            <p:cNvSpPr>
              <a:spLocks/>
            </p:cNvSpPr>
            <p:nvPr/>
          </p:nvSpPr>
          <p:spPr bwMode="auto">
            <a:xfrm>
              <a:off x="2382" y="2523"/>
              <a:ext cx="77" cy="67"/>
            </a:xfrm>
            <a:custGeom>
              <a:avLst/>
              <a:gdLst>
                <a:gd name="T0" fmla="*/ 77 w 77"/>
                <a:gd name="T1" fmla="*/ 67 h 67"/>
                <a:gd name="T2" fmla="*/ 38 w 77"/>
                <a:gd name="T3" fmla="*/ 58 h 67"/>
                <a:gd name="T4" fmla="*/ 0 w 77"/>
                <a:gd name="T5" fmla="*/ 0 h 67"/>
                <a:gd name="T6" fmla="*/ 0 60000 65536"/>
                <a:gd name="T7" fmla="*/ 0 60000 65536"/>
                <a:gd name="T8" fmla="*/ 0 60000 65536"/>
                <a:gd name="T9" fmla="*/ 0 w 77"/>
                <a:gd name="T10" fmla="*/ 0 h 67"/>
                <a:gd name="T11" fmla="*/ 77 w 77"/>
                <a:gd name="T12" fmla="*/ 67 h 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67">
                  <a:moveTo>
                    <a:pt x="77" y="67"/>
                  </a:moveTo>
                  <a:cubicBezTo>
                    <a:pt x="64" y="64"/>
                    <a:pt x="48" y="67"/>
                    <a:pt x="38" y="58"/>
                  </a:cubicBezTo>
                  <a:cubicBezTo>
                    <a:pt x="21" y="43"/>
                    <a:pt x="0" y="0"/>
                    <a:pt x="0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3" name="AutoShape 80" descr="Орех"/>
          <p:cNvSpPr>
            <a:spLocks noChangeArrowheads="1"/>
          </p:cNvSpPr>
          <p:nvPr/>
        </p:nvSpPr>
        <p:spPr bwMode="auto">
          <a:xfrm>
            <a:off x="539750" y="2852738"/>
            <a:ext cx="1800225" cy="293687"/>
          </a:xfrm>
          <a:prstGeom prst="cube">
            <a:avLst>
              <a:gd name="adj" fmla="val 6188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5" name="AutoShape 103"/>
          <p:cNvSpPr>
            <a:spLocks noChangeArrowheads="1"/>
          </p:cNvSpPr>
          <p:nvPr/>
        </p:nvSpPr>
        <p:spPr bwMode="auto">
          <a:xfrm>
            <a:off x="3059113" y="4652963"/>
            <a:ext cx="5834062" cy="504825"/>
          </a:xfrm>
          <a:prstGeom prst="parallelogram">
            <a:avLst>
              <a:gd name="adj" fmla="val 177362"/>
            </a:avLst>
          </a:prstGeom>
          <a:gradFill rotWithShape="1">
            <a:gsLst>
              <a:gs pos="0">
                <a:srgbClr val="FFFFFF"/>
              </a:gs>
              <a:gs pos="100000">
                <a:srgbClr val="800000"/>
              </a:gs>
            </a:gsLst>
            <a:lin ang="18900000" scaled="1"/>
          </a:gra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23" name="AutoShape 111"/>
          <p:cNvSpPr>
            <a:spLocks noChangeArrowheads="1"/>
          </p:cNvSpPr>
          <p:nvPr/>
        </p:nvSpPr>
        <p:spPr bwMode="auto">
          <a:xfrm rot="10800000">
            <a:off x="2555875" y="1052513"/>
            <a:ext cx="6588125" cy="4464050"/>
          </a:xfrm>
          <a:custGeom>
            <a:avLst/>
            <a:gdLst>
              <a:gd name="T0" fmla="*/ 1004707914 w 21600"/>
              <a:gd name="T1" fmla="*/ 0 h 21600"/>
              <a:gd name="T2" fmla="*/ 326716133 w 21600"/>
              <a:gd name="T3" fmla="*/ 239230316 h 21600"/>
              <a:gd name="T4" fmla="*/ 1004707914 w 21600"/>
              <a:gd name="T5" fmla="*/ 157906463 h 21600"/>
              <a:gd name="T6" fmla="*/ 1682699848 w 21600"/>
              <a:gd name="T7" fmla="*/ 239230316 h 21600"/>
              <a:gd name="T8" fmla="*/ 0 60000 65536"/>
              <a:gd name="T9" fmla="*/ 0 60000 65536"/>
              <a:gd name="T10" fmla="*/ 0 60000 65536"/>
              <a:gd name="T11" fmla="*/ 0 60000 65536"/>
              <a:gd name="T12" fmla="*/ 798 w 21600"/>
              <a:gd name="T13" fmla="*/ 0 h 21600"/>
              <a:gd name="T14" fmla="*/ 20802 w 21600"/>
              <a:gd name="T15" fmla="*/ 812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017" y="6675"/>
                </a:moveTo>
                <a:cubicBezTo>
                  <a:pt x="6350" y="4806"/>
                  <a:pt x="8504" y="3696"/>
                  <a:pt x="10800" y="3697"/>
                </a:cubicBezTo>
                <a:cubicBezTo>
                  <a:pt x="13095" y="3697"/>
                  <a:pt x="15249" y="4806"/>
                  <a:pt x="16582" y="6675"/>
                </a:cubicBezTo>
                <a:lnTo>
                  <a:pt x="19592" y="4528"/>
                </a:lnTo>
                <a:cubicBezTo>
                  <a:pt x="17565" y="1686"/>
                  <a:pt x="14290" y="-1"/>
                  <a:pt x="10799" y="0"/>
                </a:cubicBezTo>
                <a:cubicBezTo>
                  <a:pt x="7309" y="0"/>
                  <a:pt x="4034" y="1686"/>
                  <a:pt x="2007" y="4528"/>
                </a:cubicBezTo>
                <a:close/>
              </a:path>
            </a:pathLst>
          </a:custGeom>
          <a:gradFill rotWithShape="1">
            <a:gsLst>
              <a:gs pos="0">
                <a:srgbClr val="800000"/>
              </a:gs>
              <a:gs pos="50000">
                <a:srgbClr val="F4E8E8"/>
              </a:gs>
              <a:gs pos="100000">
                <a:srgbClr val="800000"/>
              </a:gs>
            </a:gsLst>
            <a:lin ang="2700000" scaled="1"/>
          </a:gradFill>
          <a:ln w="1270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6" name="AutoShape 104"/>
          <p:cNvSpPr>
            <a:spLocks noChangeArrowheads="1"/>
          </p:cNvSpPr>
          <p:nvPr/>
        </p:nvSpPr>
        <p:spPr bwMode="auto">
          <a:xfrm>
            <a:off x="5364163" y="3644900"/>
            <a:ext cx="1008062" cy="1223963"/>
          </a:xfrm>
          <a:prstGeom prst="can">
            <a:avLst>
              <a:gd name="adj" fmla="val 30354"/>
            </a:avLst>
          </a:prstGeom>
          <a:gradFill rotWithShape="1">
            <a:gsLst>
              <a:gs pos="0">
                <a:schemeClr val="tx1"/>
              </a:gs>
              <a:gs pos="5000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425" name="AutoShape 113"/>
          <p:cNvSpPr>
            <a:spLocks noChangeArrowheads="1"/>
          </p:cNvSpPr>
          <p:nvPr/>
        </p:nvSpPr>
        <p:spPr bwMode="auto">
          <a:xfrm>
            <a:off x="5724525" y="3068638"/>
            <a:ext cx="287338" cy="2016125"/>
          </a:xfrm>
          <a:prstGeom prst="upArrow">
            <a:avLst>
              <a:gd name="adj1" fmla="val 50000"/>
              <a:gd name="adj2" fmla="val 175414"/>
            </a:avLst>
          </a:prstGeom>
          <a:solidFill>
            <a:srgbClr val="CC3300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" name="Group 122"/>
          <p:cNvGrpSpPr>
            <a:grpSpLocks/>
          </p:cNvGrpSpPr>
          <p:nvPr/>
        </p:nvGrpSpPr>
        <p:grpSpPr bwMode="auto">
          <a:xfrm>
            <a:off x="6084888" y="2781300"/>
            <a:ext cx="1006475" cy="627063"/>
            <a:chOff x="2472" y="2069"/>
            <a:chExt cx="634" cy="353"/>
          </a:xfrm>
        </p:grpSpPr>
        <p:sp>
          <p:nvSpPr>
            <p:cNvPr id="14368" name="Text Box 123"/>
            <p:cNvSpPr txBox="1">
              <a:spLocks noChangeArrowheads="1"/>
            </p:cNvSpPr>
            <p:nvPr/>
          </p:nvSpPr>
          <p:spPr bwMode="auto">
            <a:xfrm>
              <a:off x="2472" y="2069"/>
              <a:ext cx="272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CC3300"/>
                  </a:solidFill>
                  <a:latin typeface="Arial Black" pitchFamily="34" charset="0"/>
                </a:rPr>
                <a:t>F</a:t>
              </a:r>
              <a:endParaRPr lang="ru-RU" sz="2800" b="1">
                <a:solidFill>
                  <a:srgbClr val="CC3300"/>
                </a:solidFill>
                <a:latin typeface="Arial Black" pitchFamily="34" charset="0"/>
              </a:endParaRPr>
            </a:p>
          </p:txBody>
        </p:sp>
        <p:sp>
          <p:nvSpPr>
            <p:cNvPr id="14369" name="Line 124"/>
            <p:cNvSpPr>
              <a:spLocks noChangeShapeType="1"/>
            </p:cNvSpPr>
            <p:nvPr/>
          </p:nvSpPr>
          <p:spPr bwMode="auto">
            <a:xfrm>
              <a:off x="2579" y="2115"/>
              <a:ext cx="119" cy="1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70" name="Text Box 125"/>
            <p:cNvSpPr txBox="1">
              <a:spLocks noChangeArrowheads="1"/>
            </p:cNvSpPr>
            <p:nvPr/>
          </p:nvSpPr>
          <p:spPr bwMode="auto">
            <a:xfrm>
              <a:off x="2653" y="2251"/>
              <a:ext cx="453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400" b="1">
                  <a:solidFill>
                    <a:srgbClr val="CC3300"/>
                  </a:solidFill>
                  <a:latin typeface="Arial Black" pitchFamily="34" charset="0"/>
                </a:rPr>
                <a:t>УПР</a:t>
              </a:r>
            </a:p>
          </p:txBody>
        </p:sp>
      </p:grpSp>
      <p:sp>
        <p:nvSpPr>
          <p:cNvPr id="13438" name="Text Box 126"/>
          <p:cNvSpPr txBox="1">
            <a:spLocks noChangeArrowheads="1"/>
          </p:cNvSpPr>
          <p:nvPr/>
        </p:nvSpPr>
        <p:spPr bwMode="auto">
          <a:xfrm>
            <a:off x="539750" y="333375"/>
            <a:ext cx="8280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3300"/>
                </a:solidFill>
              </a:rPr>
              <a:t>Сила, возникающая в результате деформации тела и направленная в сторону, противоположную перемещениям частиц тела при деформации, называется</a:t>
            </a:r>
            <a:r>
              <a:rPr lang="ru-RU" sz="2800" b="1">
                <a:solidFill>
                  <a:srgbClr val="800000"/>
                </a:solidFill>
              </a:rPr>
              <a:t>                   </a:t>
            </a:r>
            <a:r>
              <a:rPr lang="ru-RU" sz="2800" b="1" i="1">
                <a:solidFill>
                  <a:schemeClr val="accent2"/>
                </a:solidFill>
              </a:rPr>
              <a:t>силой упругости.</a:t>
            </a:r>
          </a:p>
        </p:txBody>
      </p:sp>
      <p:sp>
        <p:nvSpPr>
          <p:cNvPr id="13442" name="Line 130"/>
          <p:cNvSpPr>
            <a:spLocks noChangeShapeType="1"/>
          </p:cNvSpPr>
          <p:nvPr/>
        </p:nvSpPr>
        <p:spPr bwMode="auto">
          <a:xfrm>
            <a:off x="250825" y="4652963"/>
            <a:ext cx="1152525" cy="0"/>
          </a:xfrm>
          <a:prstGeom prst="line">
            <a:avLst/>
          </a:prstGeom>
          <a:noFill/>
          <a:ln w="38100">
            <a:solidFill>
              <a:srgbClr val="3D8D9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443" name="Line 131"/>
          <p:cNvSpPr>
            <a:spLocks noChangeShapeType="1"/>
          </p:cNvSpPr>
          <p:nvPr/>
        </p:nvSpPr>
        <p:spPr bwMode="auto">
          <a:xfrm>
            <a:off x="250825" y="5373688"/>
            <a:ext cx="2449513" cy="0"/>
          </a:xfrm>
          <a:prstGeom prst="line">
            <a:avLst/>
          </a:prstGeom>
          <a:noFill/>
          <a:ln w="38100">
            <a:solidFill>
              <a:srgbClr val="3D8D9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444" name="Rectangle 132"/>
          <p:cNvSpPr>
            <a:spLocks noChangeArrowheads="1"/>
          </p:cNvSpPr>
          <p:nvPr/>
        </p:nvSpPr>
        <p:spPr bwMode="auto">
          <a:xfrm>
            <a:off x="0" y="4652963"/>
            <a:ext cx="8270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99"/>
                </a:solidFill>
                <a:sym typeface="Symbol" pitchFamily="18" charset="2"/>
              </a:rPr>
              <a:t></a:t>
            </a:r>
            <a:r>
              <a:rPr lang="ru-RU" sz="3200" b="1">
                <a:solidFill>
                  <a:srgbClr val="000099"/>
                </a:solidFill>
              </a:rPr>
              <a:t>х</a:t>
            </a:r>
          </a:p>
        </p:txBody>
      </p:sp>
      <p:sp>
        <p:nvSpPr>
          <p:cNvPr id="13445" name="Line 133"/>
          <p:cNvSpPr>
            <a:spLocks noChangeShapeType="1"/>
          </p:cNvSpPr>
          <p:nvPr/>
        </p:nvSpPr>
        <p:spPr bwMode="auto">
          <a:xfrm>
            <a:off x="755650" y="4652963"/>
            <a:ext cx="0" cy="720725"/>
          </a:xfrm>
          <a:prstGeom prst="line">
            <a:avLst/>
          </a:prstGeom>
          <a:noFill/>
          <a:ln w="76200">
            <a:solidFill>
              <a:srgbClr val="000099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448" name="Line 136"/>
          <p:cNvSpPr>
            <a:spLocks noChangeShapeType="1"/>
          </p:cNvSpPr>
          <p:nvPr/>
        </p:nvSpPr>
        <p:spPr bwMode="auto">
          <a:xfrm>
            <a:off x="250825" y="3284538"/>
            <a:ext cx="2449513" cy="0"/>
          </a:xfrm>
          <a:prstGeom prst="line">
            <a:avLst/>
          </a:prstGeom>
          <a:noFill/>
          <a:ln w="38100">
            <a:solidFill>
              <a:srgbClr val="3D8D9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" name="Group 143"/>
          <p:cNvGrpSpPr>
            <a:grpSpLocks/>
          </p:cNvGrpSpPr>
          <p:nvPr/>
        </p:nvGrpSpPr>
        <p:grpSpPr bwMode="auto">
          <a:xfrm>
            <a:off x="2339975" y="3284538"/>
            <a:ext cx="577850" cy="2089150"/>
            <a:chOff x="4921" y="754"/>
            <a:chExt cx="364" cy="1316"/>
          </a:xfrm>
        </p:grpSpPr>
        <p:sp>
          <p:nvSpPr>
            <p:cNvPr id="14365" name="Line 137"/>
            <p:cNvSpPr>
              <a:spLocks noChangeShapeType="1"/>
            </p:cNvSpPr>
            <p:nvPr/>
          </p:nvSpPr>
          <p:spPr bwMode="auto">
            <a:xfrm>
              <a:off x="4921" y="754"/>
              <a:ext cx="0" cy="1316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6" name="Text Box 138"/>
            <p:cNvSpPr txBox="1">
              <a:spLocks noChangeArrowheads="1"/>
            </p:cNvSpPr>
            <p:nvPr/>
          </p:nvSpPr>
          <p:spPr bwMode="auto">
            <a:xfrm>
              <a:off x="5103" y="1071"/>
              <a:ext cx="18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chemeClr val="accent2"/>
                  </a:solidFill>
                </a:rPr>
                <a:t>2</a:t>
              </a:r>
            </a:p>
          </p:txBody>
        </p:sp>
        <p:sp>
          <p:nvSpPr>
            <p:cNvPr id="14367" name="Rectangle 140"/>
            <p:cNvSpPr>
              <a:spLocks noChangeArrowheads="1"/>
            </p:cNvSpPr>
            <p:nvPr/>
          </p:nvSpPr>
          <p:spPr bwMode="auto">
            <a:xfrm>
              <a:off x="4921" y="890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rgbClr val="000099"/>
                  </a:solidFill>
                </a:rPr>
                <a:t>х</a:t>
              </a:r>
            </a:p>
          </p:txBody>
        </p:sp>
      </p:grpSp>
      <p:grpSp>
        <p:nvGrpSpPr>
          <p:cNvPr id="9" name="Group 142"/>
          <p:cNvGrpSpPr>
            <a:grpSpLocks/>
          </p:cNvGrpSpPr>
          <p:nvPr/>
        </p:nvGrpSpPr>
        <p:grpSpPr bwMode="auto">
          <a:xfrm>
            <a:off x="0" y="3284538"/>
            <a:ext cx="576263" cy="1368425"/>
            <a:chOff x="4740" y="1389"/>
            <a:chExt cx="363" cy="862"/>
          </a:xfrm>
        </p:grpSpPr>
        <p:sp>
          <p:nvSpPr>
            <p:cNvPr id="14362" name="Line 134"/>
            <p:cNvSpPr>
              <a:spLocks noChangeShapeType="1"/>
            </p:cNvSpPr>
            <p:nvPr/>
          </p:nvSpPr>
          <p:spPr bwMode="auto">
            <a:xfrm>
              <a:off x="5103" y="1389"/>
              <a:ext cx="0" cy="862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3" name="Text Box 139"/>
            <p:cNvSpPr txBox="1">
              <a:spLocks noChangeArrowheads="1"/>
            </p:cNvSpPr>
            <p:nvPr/>
          </p:nvSpPr>
          <p:spPr bwMode="auto">
            <a:xfrm>
              <a:off x="4876" y="1797"/>
              <a:ext cx="2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chemeClr val="accent2"/>
                  </a:solidFill>
                </a:rPr>
                <a:t>1</a:t>
              </a:r>
            </a:p>
          </p:txBody>
        </p:sp>
        <p:sp>
          <p:nvSpPr>
            <p:cNvPr id="14364" name="Rectangle 141"/>
            <p:cNvSpPr>
              <a:spLocks noChangeArrowheads="1"/>
            </p:cNvSpPr>
            <p:nvPr/>
          </p:nvSpPr>
          <p:spPr bwMode="auto">
            <a:xfrm>
              <a:off x="4740" y="1616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rgbClr val="000099"/>
                  </a:solidFill>
                </a:rPr>
                <a:t>х</a:t>
              </a:r>
            </a:p>
          </p:txBody>
        </p:sp>
      </p:grpSp>
      <p:sp>
        <p:nvSpPr>
          <p:cNvPr id="13407" name="AutoShape 95"/>
          <p:cNvSpPr>
            <a:spLocks noChangeArrowheads="1"/>
          </p:cNvSpPr>
          <p:nvPr/>
        </p:nvSpPr>
        <p:spPr bwMode="auto">
          <a:xfrm>
            <a:off x="1835150" y="4005263"/>
            <a:ext cx="287338" cy="1296987"/>
          </a:xfrm>
          <a:prstGeom prst="upArrow">
            <a:avLst>
              <a:gd name="adj1" fmla="val 50000"/>
              <a:gd name="adj2" fmla="val 112845"/>
            </a:avLst>
          </a:prstGeom>
          <a:solidFill>
            <a:srgbClr val="CC3300"/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" name="Group 118"/>
          <p:cNvGrpSpPr>
            <a:grpSpLocks/>
          </p:cNvGrpSpPr>
          <p:nvPr/>
        </p:nvGrpSpPr>
        <p:grpSpPr bwMode="auto">
          <a:xfrm>
            <a:off x="2195513" y="4652963"/>
            <a:ext cx="1006475" cy="627062"/>
            <a:chOff x="2472" y="2069"/>
            <a:chExt cx="634" cy="353"/>
          </a:xfrm>
        </p:grpSpPr>
        <p:sp>
          <p:nvSpPr>
            <p:cNvPr id="14359" name="Text Box 119"/>
            <p:cNvSpPr txBox="1">
              <a:spLocks noChangeArrowheads="1"/>
            </p:cNvSpPr>
            <p:nvPr/>
          </p:nvSpPr>
          <p:spPr bwMode="auto">
            <a:xfrm>
              <a:off x="2472" y="2069"/>
              <a:ext cx="27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 b="1">
                  <a:solidFill>
                    <a:srgbClr val="CC3300"/>
                  </a:solidFill>
                  <a:latin typeface="Arial Black" pitchFamily="34" charset="0"/>
                </a:rPr>
                <a:t>F</a:t>
              </a:r>
              <a:endParaRPr lang="ru-RU" sz="3200" b="1">
                <a:solidFill>
                  <a:srgbClr val="CC3300"/>
                </a:solidFill>
                <a:latin typeface="Arial Black" pitchFamily="34" charset="0"/>
              </a:endParaRPr>
            </a:p>
          </p:txBody>
        </p:sp>
        <p:sp>
          <p:nvSpPr>
            <p:cNvPr id="14360" name="Line 120"/>
            <p:cNvSpPr>
              <a:spLocks noChangeShapeType="1"/>
            </p:cNvSpPr>
            <p:nvPr/>
          </p:nvSpPr>
          <p:spPr bwMode="auto">
            <a:xfrm>
              <a:off x="2579" y="2115"/>
              <a:ext cx="119" cy="1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61" name="Text Box 121"/>
            <p:cNvSpPr txBox="1">
              <a:spLocks noChangeArrowheads="1"/>
            </p:cNvSpPr>
            <p:nvPr/>
          </p:nvSpPr>
          <p:spPr bwMode="auto">
            <a:xfrm>
              <a:off x="2653" y="2251"/>
              <a:ext cx="453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400" b="1">
                  <a:solidFill>
                    <a:srgbClr val="CC3300"/>
                  </a:solidFill>
                  <a:latin typeface="Arial Black" pitchFamily="34" charset="0"/>
                </a:rPr>
                <a:t>УПР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3.33333E-6 0.04745 " pathEditMode="relative" rAng="0" ptsTypes="AA">
                                      <p:cBhvr>
                                        <p:cTn id="53" dur="3000" fill="hold"/>
                                        <p:tgtEl>
                                          <p:spTgt spid="134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3000"/>
                                        <p:tgtEl>
                                          <p:spTgt spid="134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" grpId="0" animBg="1"/>
      <p:bldP spid="13423" grpId="0" animBg="1"/>
      <p:bldP spid="13416" grpId="0" animBg="1"/>
      <p:bldP spid="13416" grpId="1" animBg="1"/>
      <p:bldP spid="13425" grpId="0" animBg="1"/>
      <p:bldP spid="13442" grpId="0" animBg="1"/>
      <p:bldP spid="13443" grpId="0" animBg="1"/>
      <p:bldP spid="13444" grpId="0"/>
      <p:bldP spid="13445" grpId="0" animBg="1"/>
      <p:bldP spid="13448" grpId="0" animBg="1"/>
      <p:bldP spid="1340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5" descr="Почтовая бумага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165850"/>
            <a:ext cx="1152525" cy="431800"/>
          </a:xfrm>
          <a:prstGeom prst="actionButtonBackPreviou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684213" y="260350"/>
            <a:ext cx="7993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chemeClr val="accent2"/>
                </a:solidFill>
              </a:rPr>
              <a:t>Закон Гука: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50825" y="836613"/>
            <a:ext cx="8893175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0033"/>
                </a:solidFill>
              </a:rPr>
              <a:t>Сила упругости, возникающая при деформации тела, пропорциональна удлинению тела и направлена в сторону, противоположную направлению перемещений частиц тела при деформации.</a:t>
            </a:r>
          </a:p>
        </p:txBody>
      </p:sp>
      <p:sp>
        <p:nvSpPr>
          <p:cNvPr id="25608" name="Oval 8"/>
          <p:cNvSpPr>
            <a:spLocks noChangeArrowheads="1"/>
          </p:cNvSpPr>
          <p:nvPr/>
        </p:nvSpPr>
        <p:spPr bwMode="auto">
          <a:xfrm>
            <a:off x="1258888" y="2852738"/>
            <a:ext cx="6335712" cy="2232025"/>
          </a:xfrm>
          <a:prstGeom prst="ellipse">
            <a:avLst/>
          </a:prstGeom>
          <a:gradFill rotWithShape="1">
            <a:gsLst>
              <a:gs pos="0">
                <a:srgbClr val="3D8D93"/>
              </a:gs>
              <a:gs pos="50000">
                <a:srgbClr val="FFFFFF"/>
              </a:gs>
              <a:gs pos="100000">
                <a:srgbClr val="3D8D93"/>
              </a:gs>
            </a:gsLst>
            <a:lin ang="0" scaled="1"/>
          </a:gradFill>
          <a:ln w="76200" cmpd="tri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124075" y="3429000"/>
            <a:ext cx="453548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b="1">
                <a:solidFill>
                  <a:srgbClr val="000099"/>
                </a:solidFill>
              </a:rPr>
              <a:t>F</a:t>
            </a:r>
            <a:r>
              <a:rPr lang="ru-RU" sz="6600" b="1">
                <a:solidFill>
                  <a:srgbClr val="000099"/>
                </a:solidFill>
              </a:rPr>
              <a:t>   =  </a:t>
            </a:r>
            <a:r>
              <a:rPr lang="en-US" sz="6600" b="1">
                <a:solidFill>
                  <a:srgbClr val="000099"/>
                </a:solidFill>
              </a:rPr>
              <a:t>k</a:t>
            </a:r>
            <a:r>
              <a:rPr lang="en-US" sz="6600" b="1">
                <a:solidFill>
                  <a:srgbClr val="000099"/>
                </a:solidFill>
                <a:cs typeface="Arial" charset="0"/>
              </a:rPr>
              <a:t>·</a:t>
            </a:r>
            <a:r>
              <a:rPr lang="ru-RU" sz="6600" b="1">
                <a:solidFill>
                  <a:srgbClr val="000099"/>
                </a:solidFill>
                <a:cs typeface="Arial" charset="0"/>
              </a:rPr>
              <a:t> </a:t>
            </a:r>
            <a:r>
              <a:rPr lang="en-US" sz="6600" b="1">
                <a:solidFill>
                  <a:srgbClr val="000099"/>
                </a:solidFill>
                <a:sym typeface="Symbol" pitchFamily="18" charset="2"/>
              </a:rPr>
              <a:t></a:t>
            </a:r>
            <a:r>
              <a:rPr lang="ru-RU" sz="6600" b="1">
                <a:solidFill>
                  <a:srgbClr val="000099"/>
                </a:solidFill>
              </a:rPr>
              <a:t>х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555875" y="4005263"/>
            <a:ext cx="12239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упр.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23850" y="5084763"/>
            <a:ext cx="8820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accent2"/>
                </a:solidFill>
              </a:rPr>
              <a:t>k</a:t>
            </a:r>
            <a:r>
              <a:rPr lang="ru-RU" sz="2800" b="1">
                <a:solidFill>
                  <a:schemeClr val="accent2"/>
                </a:solidFill>
              </a:rPr>
              <a:t>– жёсткость тела;  х = х  -  х  - удлинение тела.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435600" y="5373688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716463" y="537368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323850" y="5661025"/>
            <a:ext cx="8372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660033"/>
                </a:solidFill>
              </a:rPr>
              <a:t>Закон Гука справедлив при малых деформациях.</a:t>
            </a:r>
            <a:endParaRPr lang="ru-RU" sz="2800" b="1">
              <a:solidFill>
                <a:srgbClr val="660033"/>
              </a:solidFill>
            </a:endParaRPr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6516688" y="3573463"/>
            <a:ext cx="0" cy="792162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5364163" y="3644900"/>
            <a:ext cx="0" cy="719138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5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5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950"/>
                            </p:stCondLst>
                            <p:childTnLst>
                              <p:par>
                                <p:cTn id="4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  <p:bldP spid="25608" grpId="0" animBg="1"/>
      <p:bldP spid="25611" grpId="0"/>
      <p:bldP spid="25612" grpId="0"/>
      <p:bldP spid="25613" grpId="0"/>
      <p:bldP spid="25614" grpId="0"/>
      <p:bldP spid="25615" grpId="0" animBg="1"/>
      <p:bldP spid="256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4" descr="Орех"/>
          <p:cNvSpPr>
            <a:spLocks noChangeArrowheads="1"/>
          </p:cNvSpPr>
          <p:nvPr/>
        </p:nvSpPr>
        <p:spPr bwMode="auto">
          <a:xfrm>
            <a:off x="468313" y="4868863"/>
            <a:ext cx="7991475" cy="1439862"/>
          </a:xfrm>
          <a:prstGeom prst="cube">
            <a:avLst>
              <a:gd name="adj" fmla="val 73287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AutoShape 5" descr="Дуб"/>
          <p:cNvSpPr>
            <a:spLocks noChangeArrowheads="1"/>
          </p:cNvSpPr>
          <p:nvPr/>
        </p:nvSpPr>
        <p:spPr bwMode="auto">
          <a:xfrm>
            <a:off x="1763713" y="4437063"/>
            <a:ext cx="2735262" cy="1079500"/>
          </a:xfrm>
          <a:prstGeom prst="cube">
            <a:avLst>
              <a:gd name="adj" fmla="val 25000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916238" y="5013325"/>
            <a:ext cx="2519362" cy="757238"/>
            <a:chOff x="2381" y="2750"/>
            <a:chExt cx="1543" cy="477"/>
          </a:xfrm>
        </p:grpSpPr>
        <p:sp>
          <p:nvSpPr>
            <p:cNvPr id="16395" name="Line 6"/>
            <p:cNvSpPr>
              <a:spLocks noChangeShapeType="1"/>
            </p:cNvSpPr>
            <p:nvPr/>
          </p:nvSpPr>
          <p:spPr bwMode="auto">
            <a:xfrm flipH="1">
              <a:off x="2699" y="2750"/>
              <a:ext cx="1225" cy="0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396" name="Group 10"/>
            <p:cNvGrpSpPr>
              <a:grpSpLocks/>
            </p:cNvGrpSpPr>
            <p:nvPr/>
          </p:nvGrpSpPr>
          <p:grpSpPr bwMode="auto">
            <a:xfrm>
              <a:off x="2381" y="2795"/>
              <a:ext cx="545" cy="432"/>
              <a:chOff x="884" y="3475"/>
              <a:chExt cx="545" cy="432"/>
            </a:xfrm>
          </p:grpSpPr>
          <p:sp>
            <p:nvSpPr>
              <p:cNvPr id="16397" name="Text Box 7"/>
              <p:cNvSpPr txBox="1">
                <a:spLocks noChangeArrowheads="1"/>
              </p:cNvSpPr>
              <p:nvPr/>
            </p:nvSpPr>
            <p:spPr bwMode="auto">
              <a:xfrm>
                <a:off x="884" y="3475"/>
                <a:ext cx="31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200" b="1">
                    <a:solidFill>
                      <a:schemeClr val="accent2"/>
                    </a:solidFill>
                  </a:rPr>
                  <a:t>F</a:t>
                </a:r>
                <a:endParaRPr lang="ru-RU" sz="32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6398" name="Line 8"/>
              <p:cNvSpPr>
                <a:spLocks noChangeShapeType="1"/>
              </p:cNvSpPr>
              <p:nvPr/>
            </p:nvSpPr>
            <p:spPr bwMode="auto">
              <a:xfrm>
                <a:off x="930" y="3475"/>
                <a:ext cx="182" cy="0"/>
              </a:xfrm>
              <a:prstGeom prst="line">
                <a:avLst/>
              </a:prstGeom>
              <a:noFill/>
              <a:ln w="57150">
                <a:solidFill>
                  <a:srgbClr val="00008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9" name="Text Box 9"/>
              <p:cNvSpPr txBox="1">
                <a:spLocks noChangeArrowheads="1"/>
              </p:cNvSpPr>
              <p:nvPr/>
            </p:nvSpPr>
            <p:spPr bwMode="auto">
              <a:xfrm>
                <a:off x="1020" y="3657"/>
                <a:ext cx="40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2000" b="1">
                    <a:solidFill>
                      <a:schemeClr val="accent2"/>
                    </a:solidFill>
                  </a:rPr>
                  <a:t>тр</a:t>
                </a:r>
              </a:p>
            </p:txBody>
          </p:sp>
        </p:grp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443663" y="3644900"/>
            <a:ext cx="1582737" cy="504825"/>
            <a:chOff x="2744" y="300"/>
            <a:chExt cx="1224" cy="318"/>
          </a:xfrm>
        </p:grpSpPr>
        <p:sp>
          <p:nvSpPr>
            <p:cNvPr id="16392" name="Line 12"/>
            <p:cNvSpPr>
              <a:spLocks noChangeShapeType="1"/>
            </p:cNvSpPr>
            <p:nvPr/>
          </p:nvSpPr>
          <p:spPr bwMode="auto">
            <a:xfrm>
              <a:off x="2744" y="618"/>
              <a:ext cx="952" cy="0"/>
            </a:xfrm>
            <a:prstGeom prst="line">
              <a:avLst/>
            </a:prstGeom>
            <a:noFill/>
            <a:ln w="76200">
              <a:solidFill>
                <a:srgbClr val="8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93" name="Text Box 13"/>
            <p:cNvSpPr txBox="1">
              <a:spLocks noChangeArrowheads="1"/>
            </p:cNvSpPr>
            <p:nvPr/>
          </p:nvSpPr>
          <p:spPr bwMode="auto">
            <a:xfrm>
              <a:off x="3696" y="300"/>
              <a:ext cx="2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990099"/>
                  </a:solidFill>
                </a:rPr>
                <a:t>V</a:t>
              </a:r>
              <a:endParaRPr lang="ru-RU" sz="2400" b="1">
                <a:solidFill>
                  <a:srgbClr val="990099"/>
                </a:solidFill>
              </a:endParaRPr>
            </a:p>
          </p:txBody>
        </p:sp>
        <p:sp>
          <p:nvSpPr>
            <p:cNvPr id="16394" name="Line 14"/>
            <p:cNvSpPr>
              <a:spLocks noChangeShapeType="1"/>
            </p:cNvSpPr>
            <p:nvPr/>
          </p:nvSpPr>
          <p:spPr bwMode="auto">
            <a:xfrm>
              <a:off x="3742" y="300"/>
              <a:ext cx="181" cy="0"/>
            </a:xfrm>
            <a:prstGeom prst="line">
              <a:avLst/>
            </a:prstGeom>
            <a:noFill/>
            <a:ln w="57150">
              <a:solidFill>
                <a:srgbClr val="990099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90" name="WordArt 1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63373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990000"/>
                </a:solidFill>
                <a:latin typeface="Century Gothic"/>
              </a:rPr>
              <a:t>Сила трения.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250825" y="1196975"/>
            <a:ext cx="835342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При соприкосновении одного тела с другим телом возникает  взаимодействие, препятствующее их относительному движению, которое называют </a:t>
            </a:r>
            <a:r>
              <a:rPr lang="ru-RU" sz="3200" b="1" i="1">
                <a:solidFill>
                  <a:srgbClr val="990099"/>
                </a:solidFill>
              </a:rPr>
              <a:t>трением.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9" descr="Коричневый мрамор"/>
          <p:cNvSpPr>
            <a:spLocks noChangeArrowheads="1"/>
          </p:cNvSpPr>
          <p:nvPr/>
        </p:nvSpPr>
        <p:spPr bwMode="auto">
          <a:xfrm>
            <a:off x="4572000" y="2708275"/>
            <a:ext cx="4248150" cy="1079500"/>
          </a:xfrm>
          <a:prstGeom prst="cube">
            <a:avLst>
              <a:gd name="adj" fmla="val 39852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1" name="AutoShape 8" descr="Дуб"/>
          <p:cNvSpPr>
            <a:spLocks noChangeArrowheads="1"/>
          </p:cNvSpPr>
          <p:nvPr/>
        </p:nvSpPr>
        <p:spPr bwMode="auto">
          <a:xfrm>
            <a:off x="4859338" y="2205038"/>
            <a:ext cx="3960812" cy="936625"/>
          </a:xfrm>
          <a:prstGeom prst="cube">
            <a:avLst>
              <a:gd name="adj" fmla="val 36949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rgbClr val="BF7F3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WordArt 5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79200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i="1" kern="10">
                <a:ln w="9525">
                  <a:solidFill>
                    <a:srgbClr val="990099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Book Antiqua"/>
              </a:rPr>
              <a:t>Причины трения.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50825" y="1341438"/>
            <a:ext cx="45370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3200" b="1">
                <a:solidFill>
                  <a:srgbClr val="660066"/>
                </a:solidFill>
              </a:rPr>
              <a:t>   Шероховатость поверхностей соприкасающихся тел.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140200" y="4797425"/>
            <a:ext cx="50038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660066"/>
                </a:solidFill>
              </a:rPr>
              <a:t>Взаимное притяжение молекул  соприкасающихся тел.</a:t>
            </a:r>
          </a:p>
        </p:txBody>
      </p:sp>
      <p:sp>
        <p:nvSpPr>
          <p:cNvPr id="17415" name="AutoShape 26" descr="Зеленый мрамор"/>
          <p:cNvSpPr>
            <a:spLocks noChangeArrowheads="1"/>
          </p:cNvSpPr>
          <p:nvPr/>
        </p:nvSpPr>
        <p:spPr bwMode="auto">
          <a:xfrm>
            <a:off x="323850" y="4868863"/>
            <a:ext cx="3708400" cy="1079500"/>
          </a:xfrm>
          <a:prstGeom prst="cube">
            <a:avLst>
              <a:gd name="adj" fmla="val 39852"/>
            </a:avLst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AutoShape 27" descr="Букет"/>
          <p:cNvSpPr>
            <a:spLocks noChangeArrowheads="1"/>
          </p:cNvSpPr>
          <p:nvPr/>
        </p:nvSpPr>
        <p:spPr bwMode="auto">
          <a:xfrm>
            <a:off x="684213" y="4365625"/>
            <a:ext cx="2808287" cy="936625"/>
          </a:xfrm>
          <a:prstGeom prst="cube">
            <a:avLst>
              <a:gd name="adj" fmla="val 36949"/>
            </a:avLst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684213" y="5445125"/>
            <a:ext cx="2159000" cy="288925"/>
            <a:chOff x="340" y="3974"/>
            <a:chExt cx="1360" cy="182"/>
          </a:xfrm>
        </p:grpSpPr>
        <p:sp>
          <p:nvSpPr>
            <p:cNvPr id="17435" name="Oval 28"/>
            <p:cNvSpPr>
              <a:spLocks noChangeArrowheads="1"/>
            </p:cNvSpPr>
            <p:nvPr/>
          </p:nvSpPr>
          <p:spPr bwMode="auto">
            <a:xfrm>
              <a:off x="340" y="3974"/>
              <a:ext cx="181" cy="182"/>
            </a:xfrm>
            <a:prstGeom prst="ellipse">
              <a:avLst/>
            </a:prstGeom>
            <a:solidFill>
              <a:srgbClr val="D8FF6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6" name="Oval 29"/>
            <p:cNvSpPr>
              <a:spLocks noChangeArrowheads="1"/>
            </p:cNvSpPr>
            <p:nvPr/>
          </p:nvSpPr>
          <p:spPr bwMode="auto">
            <a:xfrm>
              <a:off x="748" y="3974"/>
              <a:ext cx="181" cy="182"/>
            </a:xfrm>
            <a:prstGeom prst="ellipse">
              <a:avLst/>
            </a:prstGeom>
            <a:solidFill>
              <a:srgbClr val="D8FF6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7" name="Oval 30"/>
            <p:cNvSpPr>
              <a:spLocks noChangeArrowheads="1"/>
            </p:cNvSpPr>
            <p:nvPr/>
          </p:nvSpPr>
          <p:spPr bwMode="auto">
            <a:xfrm>
              <a:off x="1156" y="3974"/>
              <a:ext cx="181" cy="182"/>
            </a:xfrm>
            <a:prstGeom prst="ellipse">
              <a:avLst/>
            </a:prstGeom>
            <a:solidFill>
              <a:srgbClr val="D8FF6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8" name="Oval 31"/>
            <p:cNvSpPr>
              <a:spLocks noChangeArrowheads="1"/>
            </p:cNvSpPr>
            <p:nvPr/>
          </p:nvSpPr>
          <p:spPr bwMode="auto">
            <a:xfrm>
              <a:off x="1519" y="3974"/>
              <a:ext cx="181" cy="182"/>
            </a:xfrm>
            <a:prstGeom prst="ellipse">
              <a:avLst/>
            </a:prstGeom>
            <a:solidFill>
              <a:srgbClr val="D8FF6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40"/>
          <p:cNvGrpSpPr>
            <a:grpSpLocks/>
          </p:cNvGrpSpPr>
          <p:nvPr/>
        </p:nvGrpSpPr>
        <p:grpSpPr bwMode="auto">
          <a:xfrm>
            <a:off x="900113" y="4868863"/>
            <a:ext cx="2159000" cy="288925"/>
            <a:chOff x="431" y="3929"/>
            <a:chExt cx="1360" cy="182"/>
          </a:xfrm>
        </p:grpSpPr>
        <p:sp>
          <p:nvSpPr>
            <p:cNvPr id="17431" name="Oval 32"/>
            <p:cNvSpPr>
              <a:spLocks noChangeArrowheads="1"/>
            </p:cNvSpPr>
            <p:nvPr/>
          </p:nvSpPr>
          <p:spPr bwMode="auto">
            <a:xfrm>
              <a:off x="431" y="3929"/>
              <a:ext cx="181" cy="182"/>
            </a:xfrm>
            <a:prstGeom prst="ellipse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2" name="Oval 34"/>
            <p:cNvSpPr>
              <a:spLocks noChangeArrowheads="1"/>
            </p:cNvSpPr>
            <p:nvPr/>
          </p:nvSpPr>
          <p:spPr bwMode="auto">
            <a:xfrm>
              <a:off x="839" y="3929"/>
              <a:ext cx="181" cy="182"/>
            </a:xfrm>
            <a:prstGeom prst="ellipse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3" name="Oval 35"/>
            <p:cNvSpPr>
              <a:spLocks noChangeArrowheads="1"/>
            </p:cNvSpPr>
            <p:nvPr/>
          </p:nvSpPr>
          <p:spPr bwMode="auto">
            <a:xfrm>
              <a:off x="1247" y="3929"/>
              <a:ext cx="181" cy="182"/>
            </a:xfrm>
            <a:prstGeom prst="ellipse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4" name="Oval 36"/>
            <p:cNvSpPr>
              <a:spLocks noChangeArrowheads="1"/>
            </p:cNvSpPr>
            <p:nvPr/>
          </p:nvSpPr>
          <p:spPr bwMode="auto">
            <a:xfrm>
              <a:off x="1610" y="3929"/>
              <a:ext cx="181" cy="182"/>
            </a:xfrm>
            <a:prstGeom prst="ellipse">
              <a:avLst/>
            </a:prstGeom>
            <a:solidFill>
              <a:srgbClr val="66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517" name="Oval 37"/>
          <p:cNvSpPr>
            <a:spLocks noChangeArrowheads="1"/>
          </p:cNvSpPr>
          <p:nvPr/>
        </p:nvSpPr>
        <p:spPr bwMode="auto">
          <a:xfrm>
            <a:off x="5292725" y="1268413"/>
            <a:ext cx="3240088" cy="2952750"/>
          </a:xfrm>
          <a:prstGeom prst="ellipse">
            <a:avLst/>
          </a:prstGeom>
          <a:gradFill rotWithShape="1">
            <a:gsLst>
              <a:gs pos="0">
                <a:srgbClr val="DCEFF0">
                  <a:alpha val="0"/>
                </a:srgbClr>
              </a:gs>
              <a:gs pos="100000">
                <a:srgbClr val="DCEFF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95" name="AutoShape 15" descr="Коричневый мрамор"/>
          <p:cNvSpPr>
            <a:spLocks noChangeArrowheads="1"/>
          </p:cNvSpPr>
          <p:nvPr/>
        </p:nvSpPr>
        <p:spPr bwMode="auto">
          <a:xfrm rot="-5400000">
            <a:off x="6192044" y="2313782"/>
            <a:ext cx="1584325" cy="3240087"/>
          </a:xfrm>
          <a:prstGeom prst="moon">
            <a:avLst>
              <a:gd name="adj" fmla="val 875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2" name="AutoShape 22"/>
          <p:cNvSpPr>
            <a:spLocks noChangeArrowheads="1"/>
          </p:cNvSpPr>
          <p:nvPr/>
        </p:nvSpPr>
        <p:spPr bwMode="auto">
          <a:xfrm rot="5400000">
            <a:off x="5797551" y="476250"/>
            <a:ext cx="2228850" cy="3527425"/>
          </a:xfrm>
          <a:prstGeom prst="moon">
            <a:avLst>
              <a:gd name="adj" fmla="val 87500"/>
            </a:avLst>
          </a:prstGeom>
          <a:solidFill>
            <a:srgbClr val="FFE0C1"/>
          </a:solid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04" name="Freeform 24"/>
          <p:cNvSpPr>
            <a:spLocks/>
          </p:cNvSpPr>
          <p:nvPr/>
        </p:nvSpPr>
        <p:spPr bwMode="auto">
          <a:xfrm rot="-153766">
            <a:off x="5292725" y="2781300"/>
            <a:ext cx="3249613" cy="863600"/>
          </a:xfrm>
          <a:custGeom>
            <a:avLst/>
            <a:gdLst>
              <a:gd name="T0" fmla="*/ 26961 w 2049"/>
              <a:gd name="T1" fmla="*/ 41891 h 268"/>
              <a:gd name="T2" fmla="*/ 9516 w 2049"/>
              <a:gd name="T3" fmla="*/ 370575 h 268"/>
              <a:gd name="T4" fmla="*/ 17445 w 2049"/>
              <a:gd name="T5" fmla="*/ 580030 h 268"/>
              <a:gd name="T6" fmla="*/ 71368 w 2049"/>
              <a:gd name="T7" fmla="*/ 544584 h 268"/>
              <a:gd name="T8" fmla="*/ 193486 w 2049"/>
              <a:gd name="T9" fmla="*/ 544584 h 268"/>
              <a:gd name="T10" fmla="*/ 509090 w 2049"/>
              <a:gd name="T11" fmla="*/ 663812 h 268"/>
              <a:gd name="T12" fmla="*/ 604247 w 2049"/>
              <a:gd name="T13" fmla="*/ 641255 h 268"/>
              <a:gd name="T14" fmla="*/ 785045 w 2049"/>
              <a:gd name="T15" fmla="*/ 480136 h 268"/>
              <a:gd name="T16" fmla="*/ 988047 w 2049"/>
              <a:gd name="T17" fmla="*/ 615476 h 268"/>
              <a:gd name="T18" fmla="*/ 1221182 w 2049"/>
              <a:gd name="T19" fmla="*/ 641255 h 268"/>
              <a:gd name="T20" fmla="*/ 1413082 w 2049"/>
              <a:gd name="T21" fmla="*/ 663812 h 268"/>
              <a:gd name="T22" fmla="*/ 1684280 w 2049"/>
              <a:gd name="T23" fmla="*/ 570363 h 268"/>
              <a:gd name="T24" fmla="*/ 2003056 w 2049"/>
              <a:gd name="T25" fmla="*/ 828154 h 268"/>
              <a:gd name="T26" fmla="*/ 2096627 w 2049"/>
              <a:gd name="T27" fmla="*/ 708925 h 268"/>
              <a:gd name="T28" fmla="*/ 2234604 w 2049"/>
              <a:gd name="T29" fmla="*/ 509137 h 268"/>
              <a:gd name="T30" fmla="*/ 2497872 w 2049"/>
              <a:gd name="T31" fmla="*/ 686369 h 268"/>
              <a:gd name="T32" fmla="*/ 2704045 w 2049"/>
              <a:gd name="T33" fmla="*/ 686369 h 268"/>
              <a:gd name="T34" fmla="*/ 3019649 w 2049"/>
              <a:gd name="T35" fmla="*/ 734704 h 268"/>
              <a:gd name="T36" fmla="*/ 3235339 w 2049"/>
              <a:gd name="T37" fmla="*/ 509137 h 268"/>
              <a:gd name="T38" fmla="*/ 3209963 w 2049"/>
              <a:gd name="T39" fmla="*/ 167564 h 268"/>
              <a:gd name="T40" fmla="*/ 3019649 w 2049"/>
              <a:gd name="T41" fmla="*/ 264236 h 268"/>
              <a:gd name="T42" fmla="*/ 2699288 w 2049"/>
              <a:gd name="T43" fmla="*/ 393131 h 268"/>
              <a:gd name="T44" fmla="*/ 2429676 w 2049"/>
              <a:gd name="T45" fmla="*/ 215900 h 268"/>
              <a:gd name="T46" fmla="*/ 2194956 w 2049"/>
              <a:gd name="T47" fmla="*/ 167564 h 268"/>
              <a:gd name="T48" fmla="*/ 1901555 w 2049"/>
              <a:gd name="T49" fmla="*/ 244901 h 268"/>
              <a:gd name="T50" fmla="*/ 1684280 w 2049"/>
              <a:gd name="T51" fmla="*/ 273903 h 268"/>
              <a:gd name="T52" fmla="*/ 1394050 w 2049"/>
              <a:gd name="T53" fmla="*/ 157897 h 268"/>
              <a:gd name="T54" fmla="*/ 1205322 w 2049"/>
              <a:gd name="T55" fmla="*/ 302904 h 268"/>
              <a:gd name="T56" fmla="*/ 880203 w 2049"/>
              <a:gd name="T57" fmla="*/ 51558 h 268"/>
              <a:gd name="T58" fmla="*/ 726365 w 2049"/>
              <a:gd name="T59" fmla="*/ 122451 h 268"/>
              <a:gd name="T60" fmla="*/ 407589 w 2049"/>
              <a:gd name="T61" fmla="*/ 157897 h 268"/>
              <a:gd name="T62" fmla="*/ 274369 w 2049"/>
              <a:gd name="T63" fmla="*/ 122451 h 268"/>
              <a:gd name="T64" fmla="*/ 33305 w 2049"/>
              <a:gd name="T65" fmla="*/ 41891 h 268"/>
              <a:gd name="T66" fmla="*/ 11102 w 2049"/>
              <a:gd name="T67" fmla="*/ 293237 h 268"/>
              <a:gd name="T68" fmla="*/ 6344 w 2049"/>
              <a:gd name="T69" fmla="*/ 454357 h 26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049"/>
              <a:gd name="T106" fmla="*/ 0 h 268"/>
              <a:gd name="T107" fmla="*/ 2049 w 2049"/>
              <a:gd name="T108" fmla="*/ 268 h 26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049" h="268">
                <a:moveTo>
                  <a:pt x="16" y="25"/>
                </a:moveTo>
                <a:cubicBezTo>
                  <a:pt x="14" y="35"/>
                  <a:pt x="24" y="4"/>
                  <a:pt x="17" y="13"/>
                </a:cubicBezTo>
                <a:cubicBezTo>
                  <a:pt x="13" y="19"/>
                  <a:pt x="15" y="45"/>
                  <a:pt x="13" y="51"/>
                </a:cubicBezTo>
                <a:cubicBezTo>
                  <a:pt x="6" y="77"/>
                  <a:pt x="11" y="88"/>
                  <a:pt x="6" y="115"/>
                </a:cubicBezTo>
                <a:cubicBezTo>
                  <a:pt x="6" y="133"/>
                  <a:pt x="3" y="149"/>
                  <a:pt x="4" y="159"/>
                </a:cubicBezTo>
                <a:cubicBezTo>
                  <a:pt x="5" y="170"/>
                  <a:pt x="9" y="176"/>
                  <a:pt x="11" y="180"/>
                </a:cubicBezTo>
                <a:cubicBezTo>
                  <a:pt x="14" y="187"/>
                  <a:pt x="5" y="179"/>
                  <a:pt x="16" y="181"/>
                </a:cubicBezTo>
                <a:cubicBezTo>
                  <a:pt x="25" y="183"/>
                  <a:pt x="38" y="172"/>
                  <a:pt x="45" y="169"/>
                </a:cubicBezTo>
                <a:cubicBezTo>
                  <a:pt x="56" y="164"/>
                  <a:pt x="32" y="164"/>
                  <a:pt x="44" y="162"/>
                </a:cubicBezTo>
                <a:cubicBezTo>
                  <a:pt x="76" y="171"/>
                  <a:pt x="90" y="160"/>
                  <a:pt x="122" y="169"/>
                </a:cubicBezTo>
                <a:cubicBezTo>
                  <a:pt x="153" y="197"/>
                  <a:pt x="181" y="144"/>
                  <a:pt x="221" y="122"/>
                </a:cubicBezTo>
                <a:cubicBezTo>
                  <a:pt x="264" y="134"/>
                  <a:pt x="278" y="194"/>
                  <a:pt x="321" y="206"/>
                </a:cubicBezTo>
                <a:cubicBezTo>
                  <a:pt x="324" y="199"/>
                  <a:pt x="321" y="185"/>
                  <a:pt x="329" y="184"/>
                </a:cubicBezTo>
                <a:cubicBezTo>
                  <a:pt x="346" y="182"/>
                  <a:pt x="364" y="194"/>
                  <a:pt x="381" y="199"/>
                </a:cubicBezTo>
                <a:cubicBezTo>
                  <a:pt x="390" y="201"/>
                  <a:pt x="407" y="206"/>
                  <a:pt x="407" y="206"/>
                </a:cubicBezTo>
                <a:cubicBezTo>
                  <a:pt x="476" y="187"/>
                  <a:pt x="425" y="159"/>
                  <a:pt x="495" y="149"/>
                </a:cubicBezTo>
                <a:cubicBezTo>
                  <a:pt x="574" y="166"/>
                  <a:pt x="560" y="187"/>
                  <a:pt x="607" y="213"/>
                </a:cubicBezTo>
                <a:cubicBezTo>
                  <a:pt x="612" y="206"/>
                  <a:pt x="614" y="195"/>
                  <a:pt x="623" y="191"/>
                </a:cubicBezTo>
                <a:cubicBezTo>
                  <a:pt x="648" y="180"/>
                  <a:pt x="701" y="169"/>
                  <a:pt x="701" y="169"/>
                </a:cubicBezTo>
                <a:cubicBezTo>
                  <a:pt x="725" y="177"/>
                  <a:pt x="745" y="192"/>
                  <a:pt x="770" y="199"/>
                </a:cubicBezTo>
                <a:cubicBezTo>
                  <a:pt x="802" y="206"/>
                  <a:pt x="884" y="151"/>
                  <a:pt x="915" y="158"/>
                </a:cubicBezTo>
                <a:cubicBezTo>
                  <a:pt x="924" y="155"/>
                  <a:pt x="883" y="205"/>
                  <a:pt x="891" y="206"/>
                </a:cubicBezTo>
                <a:cubicBezTo>
                  <a:pt x="909" y="207"/>
                  <a:pt x="943" y="220"/>
                  <a:pt x="943" y="220"/>
                </a:cubicBezTo>
                <a:cubicBezTo>
                  <a:pt x="979" y="210"/>
                  <a:pt x="1027" y="167"/>
                  <a:pt x="1062" y="177"/>
                </a:cubicBezTo>
                <a:cubicBezTo>
                  <a:pt x="1130" y="156"/>
                  <a:pt x="1179" y="216"/>
                  <a:pt x="1246" y="235"/>
                </a:cubicBezTo>
                <a:cubicBezTo>
                  <a:pt x="1251" y="242"/>
                  <a:pt x="1253" y="254"/>
                  <a:pt x="1263" y="257"/>
                </a:cubicBezTo>
                <a:cubicBezTo>
                  <a:pt x="1297" y="268"/>
                  <a:pt x="1287" y="237"/>
                  <a:pt x="1298" y="228"/>
                </a:cubicBezTo>
                <a:cubicBezTo>
                  <a:pt x="1305" y="222"/>
                  <a:pt x="1315" y="222"/>
                  <a:pt x="1322" y="220"/>
                </a:cubicBezTo>
                <a:cubicBezTo>
                  <a:pt x="1340" y="215"/>
                  <a:pt x="1376" y="206"/>
                  <a:pt x="1376" y="206"/>
                </a:cubicBezTo>
                <a:cubicBezTo>
                  <a:pt x="1391" y="204"/>
                  <a:pt x="1393" y="153"/>
                  <a:pt x="1409" y="158"/>
                </a:cubicBezTo>
                <a:cubicBezTo>
                  <a:pt x="1425" y="163"/>
                  <a:pt x="1444" y="226"/>
                  <a:pt x="1471" y="235"/>
                </a:cubicBezTo>
                <a:cubicBezTo>
                  <a:pt x="1505" y="226"/>
                  <a:pt x="1541" y="222"/>
                  <a:pt x="1575" y="213"/>
                </a:cubicBezTo>
                <a:cubicBezTo>
                  <a:pt x="1618" y="222"/>
                  <a:pt x="1645" y="246"/>
                  <a:pt x="1686" y="257"/>
                </a:cubicBezTo>
                <a:cubicBezTo>
                  <a:pt x="1693" y="242"/>
                  <a:pt x="1689" y="222"/>
                  <a:pt x="1705" y="213"/>
                </a:cubicBezTo>
                <a:cubicBezTo>
                  <a:pt x="1719" y="204"/>
                  <a:pt x="1756" y="199"/>
                  <a:pt x="1756" y="199"/>
                </a:cubicBezTo>
                <a:cubicBezTo>
                  <a:pt x="1803" y="212"/>
                  <a:pt x="1854" y="217"/>
                  <a:pt x="1904" y="228"/>
                </a:cubicBezTo>
                <a:cubicBezTo>
                  <a:pt x="1928" y="220"/>
                  <a:pt x="2040" y="222"/>
                  <a:pt x="2040" y="222"/>
                </a:cubicBezTo>
                <a:cubicBezTo>
                  <a:pt x="2049" y="197"/>
                  <a:pt x="2023" y="180"/>
                  <a:pt x="2040" y="158"/>
                </a:cubicBezTo>
                <a:cubicBezTo>
                  <a:pt x="2046" y="137"/>
                  <a:pt x="2041" y="104"/>
                  <a:pt x="2041" y="82"/>
                </a:cubicBezTo>
                <a:cubicBezTo>
                  <a:pt x="2041" y="71"/>
                  <a:pt x="2036" y="55"/>
                  <a:pt x="2024" y="52"/>
                </a:cubicBezTo>
                <a:cubicBezTo>
                  <a:pt x="2006" y="48"/>
                  <a:pt x="1972" y="67"/>
                  <a:pt x="1972" y="67"/>
                </a:cubicBezTo>
                <a:cubicBezTo>
                  <a:pt x="1930" y="55"/>
                  <a:pt x="1943" y="71"/>
                  <a:pt x="1904" y="82"/>
                </a:cubicBezTo>
                <a:cubicBezTo>
                  <a:pt x="1842" y="64"/>
                  <a:pt x="1868" y="61"/>
                  <a:pt x="1825" y="75"/>
                </a:cubicBezTo>
                <a:cubicBezTo>
                  <a:pt x="1782" y="61"/>
                  <a:pt x="1746" y="110"/>
                  <a:pt x="1702" y="122"/>
                </a:cubicBezTo>
                <a:cubicBezTo>
                  <a:pt x="1675" y="115"/>
                  <a:pt x="1643" y="67"/>
                  <a:pt x="1618" y="60"/>
                </a:cubicBezTo>
                <a:cubicBezTo>
                  <a:pt x="1589" y="62"/>
                  <a:pt x="1559" y="63"/>
                  <a:pt x="1532" y="67"/>
                </a:cubicBezTo>
                <a:cubicBezTo>
                  <a:pt x="1518" y="68"/>
                  <a:pt x="1540" y="140"/>
                  <a:pt x="1528" y="140"/>
                </a:cubicBezTo>
                <a:cubicBezTo>
                  <a:pt x="1492" y="140"/>
                  <a:pt x="1419" y="60"/>
                  <a:pt x="1384" y="52"/>
                </a:cubicBezTo>
                <a:cubicBezTo>
                  <a:pt x="1341" y="28"/>
                  <a:pt x="1351" y="48"/>
                  <a:pt x="1306" y="60"/>
                </a:cubicBezTo>
                <a:cubicBezTo>
                  <a:pt x="1275" y="57"/>
                  <a:pt x="1229" y="82"/>
                  <a:pt x="1199" y="76"/>
                </a:cubicBezTo>
                <a:cubicBezTo>
                  <a:pt x="1189" y="75"/>
                  <a:pt x="1201" y="38"/>
                  <a:pt x="1194" y="38"/>
                </a:cubicBezTo>
                <a:cubicBezTo>
                  <a:pt x="1172" y="38"/>
                  <a:pt x="1083" y="79"/>
                  <a:pt x="1062" y="85"/>
                </a:cubicBezTo>
                <a:cubicBezTo>
                  <a:pt x="1009" y="77"/>
                  <a:pt x="1074" y="44"/>
                  <a:pt x="1030" y="31"/>
                </a:cubicBezTo>
                <a:cubicBezTo>
                  <a:pt x="943" y="55"/>
                  <a:pt x="958" y="5"/>
                  <a:pt x="879" y="49"/>
                </a:cubicBezTo>
                <a:cubicBezTo>
                  <a:pt x="869" y="54"/>
                  <a:pt x="963" y="64"/>
                  <a:pt x="951" y="67"/>
                </a:cubicBezTo>
                <a:cubicBezTo>
                  <a:pt x="889" y="56"/>
                  <a:pt x="822" y="86"/>
                  <a:pt x="760" y="94"/>
                </a:cubicBezTo>
                <a:cubicBezTo>
                  <a:pt x="691" y="81"/>
                  <a:pt x="733" y="49"/>
                  <a:pt x="657" y="60"/>
                </a:cubicBezTo>
                <a:cubicBezTo>
                  <a:pt x="531" y="48"/>
                  <a:pt x="612" y="67"/>
                  <a:pt x="555" y="16"/>
                </a:cubicBezTo>
                <a:cubicBezTo>
                  <a:pt x="540" y="18"/>
                  <a:pt x="525" y="20"/>
                  <a:pt x="511" y="24"/>
                </a:cubicBezTo>
                <a:cubicBezTo>
                  <a:pt x="492" y="28"/>
                  <a:pt x="458" y="38"/>
                  <a:pt x="458" y="38"/>
                </a:cubicBezTo>
                <a:cubicBezTo>
                  <a:pt x="379" y="16"/>
                  <a:pt x="424" y="25"/>
                  <a:pt x="321" y="16"/>
                </a:cubicBezTo>
                <a:cubicBezTo>
                  <a:pt x="263" y="0"/>
                  <a:pt x="303" y="36"/>
                  <a:pt x="257" y="49"/>
                </a:cubicBezTo>
                <a:cubicBezTo>
                  <a:pt x="249" y="54"/>
                  <a:pt x="202" y="52"/>
                  <a:pt x="191" y="52"/>
                </a:cubicBezTo>
                <a:cubicBezTo>
                  <a:pt x="182" y="52"/>
                  <a:pt x="180" y="41"/>
                  <a:pt x="173" y="38"/>
                </a:cubicBezTo>
                <a:cubicBezTo>
                  <a:pt x="142" y="24"/>
                  <a:pt x="120" y="22"/>
                  <a:pt x="87" y="16"/>
                </a:cubicBezTo>
                <a:cubicBezTo>
                  <a:pt x="70" y="18"/>
                  <a:pt x="38" y="10"/>
                  <a:pt x="21" y="13"/>
                </a:cubicBezTo>
                <a:cubicBezTo>
                  <a:pt x="9" y="22"/>
                  <a:pt x="10" y="59"/>
                  <a:pt x="8" y="72"/>
                </a:cubicBezTo>
                <a:cubicBezTo>
                  <a:pt x="6" y="85"/>
                  <a:pt x="7" y="86"/>
                  <a:pt x="7" y="91"/>
                </a:cubicBezTo>
                <a:cubicBezTo>
                  <a:pt x="0" y="104"/>
                  <a:pt x="10" y="92"/>
                  <a:pt x="9" y="100"/>
                </a:cubicBezTo>
                <a:cubicBezTo>
                  <a:pt x="8" y="108"/>
                  <a:pt x="5" y="133"/>
                  <a:pt x="4" y="141"/>
                </a:cubicBezTo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18" name="AutoShape 38"/>
          <p:cNvSpPr>
            <a:spLocks noChangeArrowheads="1"/>
          </p:cNvSpPr>
          <p:nvPr/>
        </p:nvSpPr>
        <p:spPr bwMode="auto">
          <a:xfrm>
            <a:off x="5076825" y="1125538"/>
            <a:ext cx="3671888" cy="3600450"/>
          </a:xfrm>
          <a:custGeom>
            <a:avLst/>
            <a:gdLst>
              <a:gd name="T0" fmla="*/ 312100932 w 21600"/>
              <a:gd name="T1" fmla="*/ 0 h 21600"/>
              <a:gd name="T2" fmla="*/ 91405201 w 21600"/>
              <a:gd name="T3" fmla="*/ 87883161 h 21600"/>
              <a:gd name="T4" fmla="*/ 0 w 21600"/>
              <a:gd name="T5" fmla="*/ 300074979 h 21600"/>
              <a:gd name="T6" fmla="*/ 91405201 w 21600"/>
              <a:gd name="T7" fmla="*/ 512267007 h 21600"/>
              <a:gd name="T8" fmla="*/ 312100932 w 21600"/>
              <a:gd name="T9" fmla="*/ 600149959 h 21600"/>
              <a:gd name="T10" fmla="*/ 532796706 w 21600"/>
              <a:gd name="T11" fmla="*/ 512267007 h 21600"/>
              <a:gd name="T12" fmla="*/ 624201865 w 21600"/>
              <a:gd name="T13" fmla="*/ 300074979 h 21600"/>
              <a:gd name="T14" fmla="*/ 532796706 w 21600"/>
              <a:gd name="T15" fmla="*/ 8788316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776" y="10800"/>
                </a:moveTo>
                <a:cubicBezTo>
                  <a:pt x="776" y="16336"/>
                  <a:pt x="5264" y="20824"/>
                  <a:pt x="10800" y="20824"/>
                </a:cubicBezTo>
                <a:cubicBezTo>
                  <a:pt x="16336" y="20824"/>
                  <a:pt x="20824" y="16336"/>
                  <a:pt x="20824" y="10800"/>
                </a:cubicBezTo>
                <a:cubicBezTo>
                  <a:pt x="20824" y="5264"/>
                  <a:pt x="16336" y="776"/>
                  <a:pt x="10800" y="776"/>
                </a:cubicBezTo>
                <a:cubicBezTo>
                  <a:pt x="5264" y="776"/>
                  <a:pt x="776" y="5264"/>
                  <a:pt x="776" y="10800"/>
                </a:cubicBezTo>
                <a:close/>
              </a:path>
            </a:pathLst>
          </a:cu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4" name="Group 46"/>
          <p:cNvGrpSpPr>
            <a:grpSpLocks/>
          </p:cNvGrpSpPr>
          <p:nvPr/>
        </p:nvGrpSpPr>
        <p:grpSpPr bwMode="auto">
          <a:xfrm>
            <a:off x="827088" y="5013325"/>
            <a:ext cx="2089150" cy="647700"/>
            <a:chOff x="385" y="3884"/>
            <a:chExt cx="1225" cy="272"/>
          </a:xfrm>
        </p:grpSpPr>
        <p:sp>
          <p:nvSpPr>
            <p:cNvPr id="17427" name="Line 41"/>
            <p:cNvSpPr>
              <a:spLocks noChangeShapeType="1"/>
            </p:cNvSpPr>
            <p:nvPr/>
          </p:nvSpPr>
          <p:spPr bwMode="auto">
            <a:xfrm flipH="1">
              <a:off x="385" y="3884"/>
              <a:ext cx="136" cy="272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8" name="Line 42"/>
            <p:cNvSpPr>
              <a:spLocks noChangeShapeType="1"/>
            </p:cNvSpPr>
            <p:nvPr/>
          </p:nvSpPr>
          <p:spPr bwMode="auto">
            <a:xfrm flipH="1">
              <a:off x="748" y="3884"/>
              <a:ext cx="136" cy="272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Line 43"/>
            <p:cNvSpPr>
              <a:spLocks noChangeShapeType="1"/>
            </p:cNvSpPr>
            <p:nvPr/>
          </p:nvSpPr>
          <p:spPr bwMode="auto">
            <a:xfrm flipH="1">
              <a:off x="1111" y="3884"/>
              <a:ext cx="136" cy="272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0" name="Line 44"/>
            <p:cNvSpPr>
              <a:spLocks noChangeShapeType="1"/>
            </p:cNvSpPr>
            <p:nvPr/>
          </p:nvSpPr>
          <p:spPr bwMode="auto">
            <a:xfrm flipH="1">
              <a:off x="1474" y="3884"/>
              <a:ext cx="136" cy="272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5" name="Text Box 47"/>
          <p:cNvSpPr txBox="1">
            <a:spLocks noChangeArrowheads="1"/>
          </p:cNvSpPr>
          <p:nvPr/>
        </p:nvSpPr>
        <p:spPr bwMode="auto">
          <a:xfrm>
            <a:off x="250825" y="3789363"/>
            <a:ext cx="6111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660066"/>
                </a:solidFill>
              </a:rPr>
              <a:t>2.</a:t>
            </a:r>
          </a:p>
        </p:txBody>
      </p:sp>
      <p:sp>
        <p:nvSpPr>
          <p:cNvPr id="17426" name="Text Box 48"/>
          <p:cNvSpPr txBox="1">
            <a:spLocks noChangeArrowheads="1"/>
          </p:cNvSpPr>
          <p:nvPr/>
        </p:nvSpPr>
        <p:spPr bwMode="auto">
          <a:xfrm>
            <a:off x="250825" y="1341438"/>
            <a:ext cx="649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660066"/>
                </a:solidFill>
              </a:rPr>
              <a:t>1.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7" grpId="0" animBg="1"/>
      <p:bldP spid="20495" grpId="0" animBg="1"/>
      <p:bldP spid="20502" grpId="0" animBg="1"/>
      <p:bldP spid="20504" grpId="0" animBg="1"/>
      <p:bldP spid="205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468313" y="260350"/>
            <a:ext cx="70564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>
                <a:solidFill>
                  <a:srgbClr val="663300"/>
                </a:solidFill>
              </a:rPr>
              <a:t>Виды силы трения:</a:t>
            </a:r>
          </a:p>
        </p:txBody>
      </p:sp>
      <p:sp>
        <p:nvSpPr>
          <p:cNvPr id="18435" name="AutoShape 6" descr="Дуб"/>
          <p:cNvSpPr>
            <a:spLocks noChangeArrowheads="1"/>
          </p:cNvSpPr>
          <p:nvPr/>
        </p:nvSpPr>
        <p:spPr bwMode="auto">
          <a:xfrm>
            <a:off x="323850" y="2997200"/>
            <a:ext cx="3600450" cy="1152525"/>
          </a:xfrm>
          <a:prstGeom prst="cube">
            <a:avLst>
              <a:gd name="adj" fmla="val 70546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1476375" y="1989138"/>
            <a:ext cx="1368425" cy="1511300"/>
          </a:xfrm>
          <a:prstGeom prst="can">
            <a:avLst>
              <a:gd name="adj" fmla="val 27610"/>
            </a:avLst>
          </a:prstGeom>
          <a:gradFill rotWithShape="1">
            <a:gsLst>
              <a:gs pos="0">
                <a:schemeClr val="tx1"/>
              </a:gs>
              <a:gs pos="50000">
                <a:schemeClr val="tx1">
                  <a:gamma/>
                  <a:tint val="29804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7" name="AutoShape 9" descr="Каштан"/>
          <p:cNvSpPr>
            <a:spLocks noChangeArrowheads="1"/>
          </p:cNvSpPr>
          <p:nvPr/>
        </p:nvSpPr>
        <p:spPr bwMode="auto">
          <a:xfrm>
            <a:off x="4211638" y="2924175"/>
            <a:ext cx="4681537" cy="1225550"/>
          </a:xfrm>
          <a:prstGeom prst="cube">
            <a:avLst>
              <a:gd name="adj" fmla="val 70546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6" name="Oval 14"/>
          <p:cNvSpPr>
            <a:spLocks noChangeArrowheads="1"/>
          </p:cNvSpPr>
          <p:nvPr/>
        </p:nvSpPr>
        <p:spPr bwMode="auto">
          <a:xfrm>
            <a:off x="5292725" y="2133600"/>
            <a:ext cx="1152525" cy="115252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439" name="AutoShape 17" descr="Фиолетовый узор"/>
          <p:cNvSpPr>
            <a:spLocks noChangeArrowheads="1"/>
          </p:cNvSpPr>
          <p:nvPr/>
        </p:nvSpPr>
        <p:spPr bwMode="auto">
          <a:xfrm>
            <a:off x="900113" y="5373688"/>
            <a:ext cx="7559675" cy="1223962"/>
          </a:xfrm>
          <a:prstGeom prst="cube">
            <a:avLst>
              <a:gd name="adj" fmla="val 70546"/>
            </a:avLst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71" name="AutoShape 19" descr="Песок"/>
          <p:cNvSpPr>
            <a:spLocks noChangeArrowheads="1"/>
          </p:cNvSpPr>
          <p:nvPr/>
        </p:nvSpPr>
        <p:spPr bwMode="auto">
          <a:xfrm>
            <a:off x="2700338" y="5157788"/>
            <a:ext cx="2232025" cy="863600"/>
          </a:xfrm>
          <a:prstGeom prst="cube">
            <a:avLst>
              <a:gd name="adj" fmla="val 37500"/>
            </a:avLst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95288" y="1268413"/>
            <a:ext cx="3816350" cy="579437"/>
            <a:chOff x="295" y="890"/>
            <a:chExt cx="2404" cy="365"/>
          </a:xfrm>
        </p:grpSpPr>
        <p:sp>
          <p:nvSpPr>
            <p:cNvPr id="18448" name="Text Box 5"/>
            <p:cNvSpPr txBox="1">
              <a:spLocks noChangeArrowheads="1"/>
            </p:cNvSpPr>
            <p:nvPr/>
          </p:nvSpPr>
          <p:spPr bwMode="auto">
            <a:xfrm>
              <a:off x="295" y="890"/>
              <a:ext cx="36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663300"/>
                  </a:solidFill>
                </a:rPr>
                <a:t>1.</a:t>
              </a:r>
            </a:p>
          </p:txBody>
        </p:sp>
        <p:sp>
          <p:nvSpPr>
            <p:cNvPr id="18449" name="Text Box 20"/>
            <p:cNvSpPr txBox="1">
              <a:spLocks noChangeArrowheads="1"/>
            </p:cNvSpPr>
            <p:nvPr/>
          </p:nvSpPr>
          <p:spPr bwMode="auto">
            <a:xfrm>
              <a:off x="521" y="890"/>
              <a:ext cx="217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660066"/>
                  </a:solidFill>
                </a:rPr>
                <a:t>Трение  покоя.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643438" y="1196975"/>
            <a:ext cx="4176712" cy="579438"/>
            <a:chOff x="2925" y="890"/>
            <a:chExt cx="2631" cy="365"/>
          </a:xfrm>
        </p:grpSpPr>
        <p:sp>
          <p:nvSpPr>
            <p:cNvPr id="18446" name="Text Box 8"/>
            <p:cNvSpPr txBox="1">
              <a:spLocks noChangeArrowheads="1"/>
            </p:cNvSpPr>
            <p:nvPr/>
          </p:nvSpPr>
          <p:spPr bwMode="auto">
            <a:xfrm>
              <a:off x="2925" y="890"/>
              <a:ext cx="49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663300"/>
                  </a:solidFill>
                </a:rPr>
                <a:t>2.</a:t>
              </a:r>
            </a:p>
          </p:txBody>
        </p:sp>
        <p:sp>
          <p:nvSpPr>
            <p:cNvPr id="18447" name="Text Box 21"/>
            <p:cNvSpPr txBox="1">
              <a:spLocks noChangeArrowheads="1"/>
            </p:cNvSpPr>
            <p:nvPr/>
          </p:nvSpPr>
          <p:spPr bwMode="auto">
            <a:xfrm>
              <a:off x="3152" y="890"/>
              <a:ext cx="24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660066"/>
                  </a:solidFill>
                </a:rPr>
                <a:t>Трение  качения.</a:t>
              </a: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84213" y="4365625"/>
            <a:ext cx="5688012" cy="579438"/>
            <a:chOff x="431" y="2840"/>
            <a:chExt cx="4808" cy="365"/>
          </a:xfrm>
        </p:grpSpPr>
        <p:sp>
          <p:nvSpPr>
            <p:cNvPr id="18444" name="Text Box 15"/>
            <p:cNvSpPr txBox="1">
              <a:spLocks noChangeArrowheads="1"/>
            </p:cNvSpPr>
            <p:nvPr/>
          </p:nvSpPr>
          <p:spPr bwMode="auto">
            <a:xfrm>
              <a:off x="431" y="2840"/>
              <a:ext cx="521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663300"/>
                  </a:solidFill>
                </a:rPr>
                <a:t>3.</a:t>
              </a:r>
            </a:p>
          </p:txBody>
        </p:sp>
        <p:sp>
          <p:nvSpPr>
            <p:cNvPr id="18445" name="Text Box 22"/>
            <p:cNvSpPr txBox="1">
              <a:spLocks noChangeArrowheads="1"/>
            </p:cNvSpPr>
            <p:nvPr/>
          </p:nvSpPr>
          <p:spPr bwMode="auto">
            <a:xfrm>
              <a:off x="703" y="2840"/>
              <a:ext cx="453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660066"/>
                  </a:solidFill>
                </a:rPr>
                <a:t>Трение  скольжения.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1111E-6 L 0.22049 -0.0002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22222E-6 L 0.25 2.22222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 animBg="1"/>
      <p:bldP spid="23566" grpId="1" animBg="1"/>
      <p:bldP spid="2357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684213" y="3357563"/>
            <a:ext cx="7991475" cy="3240087"/>
            <a:chOff x="431" y="2115"/>
            <a:chExt cx="5034" cy="2041"/>
          </a:xfrm>
        </p:grpSpPr>
        <p:sp>
          <p:nvSpPr>
            <p:cNvPr id="19479" name="Rectangle 35"/>
            <p:cNvSpPr>
              <a:spLocks noChangeArrowheads="1"/>
            </p:cNvSpPr>
            <p:nvPr/>
          </p:nvSpPr>
          <p:spPr bwMode="auto">
            <a:xfrm>
              <a:off x="431" y="2115"/>
              <a:ext cx="5034" cy="2041"/>
            </a:xfrm>
            <a:prstGeom prst="rect">
              <a:avLst/>
            </a:prstGeom>
            <a:gradFill rotWithShape="1">
              <a:gsLst>
                <a:gs pos="0">
                  <a:srgbClr val="F3FFD2"/>
                </a:gs>
                <a:gs pos="100000">
                  <a:srgbClr val="D8FF69"/>
                </a:gs>
              </a:gsLst>
              <a:lin ang="0" scaled="1"/>
            </a:gradFill>
            <a:ln w="165100" cmpd="tri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9480" name="Group 7"/>
            <p:cNvGrpSpPr>
              <a:grpSpLocks/>
            </p:cNvGrpSpPr>
            <p:nvPr/>
          </p:nvGrpSpPr>
          <p:grpSpPr bwMode="auto">
            <a:xfrm>
              <a:off x="1655" y="2205"/>
              <a:ext cx="2268" cy="692"/>
              <a:chOff x="340" y="709"/>
              <a:chExt cx="1814" cy="692"/>
            </a:xfrm>
          </p:grpSpPr>
          <p:sp>
            <p:nvSpPr>
              <p:cNvPr id="19482" name="Text Box 4"/>
              <p:cNvSpPr txBox="1">
                <a:spLocks noChangeArrowheads="1"/>
              </p:cNvSpPr>
              <p:nvPr/>
            </p:nvSpPr>
            <p:spPr bwMode="auto">
              <a:xfrm>
                <a:off x="340" y="709"/>
                <a:ext cx="499" cy="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6600" b="1">
                    <a:solidFill>
                      <a:srgbClr val="663300"/>
                    </a:solidFill>
                  </a:rPr>
                  <a:t>F</a:t>
                </a:r>
                <a:endParaRPr lang="ru-RU" sz="6600" b="1">
                  <a:solidFill>
                    <a:srgbClr val="663300"/>
                  </a:solidFill>
                </a:endParaRPr>
              </a:p>
            </p:txBody>
          </p:sp>
          <p:sp>
            <p:nvSpPr>
              <p:cNvPr id="19483" name="Text Box 5"/>
              <p:cNvSpPr txBox="1">
                <a:spLocks noChangeArrowheads="1"/>
              </p:cNvSpPr>
              <p:nvPr/>
            </p:nvSpPr>
            <p:spPr bwMode="auto">
              <a:xfrm>
                <a:off x="567" y="890"/>
                <a:ext cx="499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000" b="1">
                    <a:solidFill>
                      <a:srgbClr val="663300"/>
                    </a:solidFill>
                  </a:rPr>
                  <a:t>тр</a:t>
                </a:r>
                <a:r>
                  <a:rPr lang="ru-RU" sz="3200" b="1">
                    <a:solidFill>
                      <a:srgbClr val="663300"/>
                    </a:solidFill>
                  </a:rPr>
                  <a:t>.</a:t>
                </a:r>
              </a:p>
            </p:txBody>
          </p:sp>
          <p:sp>
            <p:nvSpPr>
              <p:cNvPr id="19484" name="Text Box 6"/>
              <p:cNvSpPr txBox="1">
                <a:spLocks noChangeArrowheads="1"/>
              </p:cNvSpPr>
              <p:nvPr/>
            </p:nvSpPr>
            <p:spPr bwMode="auto">
              <a:xfrm>
                <a:off x="930" y="709"/>
                <a:ext cx="1224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6000" b="1">
                    <a:solidFill>
                      <a:srgbClr val="663300"/>
                    </a:solidFill>
                  </a:rPr>
                  <a:t> =</a:t>
                </a:r>
                <a:r>
                  <a:rPr lang="en-US" sz="6000" b="1">
                    <a:solidFill>
                      <a:srgbClr val="663300"/>
                    </a:solidFill>
                  </a:rPr>
                  <a:t> </a:t>
                </a:r>
                <a:r>
                  <a:rPr lang="en-US" sz="6000" b="1">
                    <a:solidFill>
                      <a:srgbClr val="663300"/>
                    </a:solidFill>
                    <a:sym typeface="Symbol" pitchFamily="18" charset="2"/>
                  </a:rPr>
                  <a:t> N</a:t>
                </a:r>
              </a:p>
            </p:txBody>
          </p:sp>
        </p:grpSp>
        <p:sp>
          <p:nvSpPr>
            <p:cNvPr id="19481" name="Text Box 8"/>
            <p:cNvSpPr txBox="1">
              <a:spLocks noChangeArrowheads="1"/>
            </p:cNvSpPr>
            <p:nvPr/>
          </p:nvSpPr>
          <p:spPr bwMode="auto">
            <a:xfrm>
              <a:off x="884" y="2886"/>
              <a:ext cx="3947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  <a:buFont typeface="Symbol" pitchFamily="18" charset="2"/>
                <a:buNone/>
              </a:pPr>
              <a:r>
                <a:rPr lang="en-US" sz="4800" b="1">
                  <a:solidFill>
                    <a:srgbClr val="663300"/>
                  </a:solidFill>
                  <a:sym typeface="Symbol" pitchFamily="18" charset="2"/>
                </a:rPr>
                <a:t></a:t>
              </a:r>
              <a:r>
                <a:rPr lang="ru-RU" sz="4000">
                  <a:solidFill>
                    <a:srgbClr val="663300"/>
                  </a:solidFill>
                  <a:sym typeface="Symbol" pitchFamily="18" charset="2"/>
                </a:rPr>
                <a:t> -</a:t>
              </a:r>
              <a:r>
                <a:rPr lang="ru-RU" sz="4000" b="1">
                  <a:solidFill>
                    <a:srgbClr val="663300"/>
                  </a:solidFill>
                  <a:sym typeface="Symbol" pitchFamily="18" charset="2"/>
                </a:rPr>
                <a:t> </a:t>
              </a:r>
              <a:r>
                <a:rPr lang="ru-RU" sz="4000">
                  <a:solidFill>
                    <a:srgbClr val="663300"/>
                  </a:solidFill>
                  <a:sym typeface="Symbol" pitchFamily="18" charset="2"/>
                </a:rPr>
                <a:t>коэффициент трения</a:t>
              </a:r>
            </a:p>
            <a:p>
              <a:pPr algn="r">
                <a:spcBef>
                  <a:spcPct val="50000"/>
                </a:spcBef>
                <a:buFont typeface="Symbol" pitchFamily="18" charset="2"/>
                <a:buNone/>
              </a:pPr>
              <a:r>
                <a:rPr lang="en-US" sz="4000" b="1">
                  <a:solidFill>
                    <a:srgbClr val="663300"/>
                  </a:solidFill>
                  <a:sym typeface="Symbol" pitchFamily="18" charset="2"/>
                </a:rPr>
                <a:t>N</a:t>
              </a:r>
              <a:r>
                <a:rPr lang="ru-RU" sz="4000" b="1">
                  <a:solidFill>
                    <a:srgbClr val="663300"/>
                  </a:solidFill>
                  <a:sym typeface="Symbol" pitchFamily="18" charset="2"/>
                </a:rPr>
                <a:t> – </a:t>
              </a:r>
              <a:r>
                <a:rPr lang="ru-RU" sz="4000">
                  <a:solidFill>
                    <a:srgbClr val="663300"/>
                  </a:solidFill>
                  <a:sym typeface="Symbol" pitchFamily="18" charset="2"/>
                </a:rPr>
                <a:t>сила реакции опоры</a:t>
              </a:r>
            </a:p>
          </p:txBody>
        </p:sp>
      </p:grpSp>
      <p:sp>
        <p:nvSpPr>
          <p:cNvPr id="19459" name="AutoShape 10"/>
          <p:cNvSpPr>
            <a:spLocks noChangeArrowheads="1"/>
          </p:cNvSpPr>
          <p:nvPr/>
        </p:nvSpPr>
        <p:spPr bwMode="auto">
          <a:xfrm>
            <a:off x="684213" y="1628775"/>
            <a:ext cx="8064500" cy="1150938"/>
          </a:xfrm>
          <a:prstGeom prst="cube">
            <a:avLst>
              <a:gd name="adj" fmla="val 70546"/>
            </a:avLst>
          </a:prstGeom>
          <a:gradFill rotWithShape="1">
            <a:gsLst>
              <a:gs pos="0">
                <a:srgbClr val="B9B9FF"/>
              </a:gs>
              <a:gs pos="100000">
                <a:srgbClr val="00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>
            <a:off x="1547813" y="1341438"/>
            <a:ext cx="1079500" cy="935037"/>
          </a:xfrm>
          <a:prstGeom prst="cube">
            <a:avLst>
              <a:gd name="adj" fmla="val 2206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0"/>
                  <a:invGamma/>
                </a:schemeClr>
              </a:gs>
            </a:gsLst>
            <a:lin ang="5400000" scaled="1"/>
          </a:gra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 flipV="1">
            <a:off x="4500563" y="476250"/>
            <a:ext cx="0" cy="1295400"/>
          </a:xfrm>
          <a:prstGeom prst="line">
            <a:avLst/>
          </a:prstGeom>
          <a:noFill/>
          <a:ln w="76200">
            <a:solidFill>
              <a:srgbClr val="3333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9" name="Line 15"/>
          <p:cNvSpPr>
            <a:spLocks noChangeShapeType="1"/>
          </p:cNvSpPr>
          <p:nvPr/>
        </p:nvSpPr>
        <p:spPr bwMode="auto">
          <a:xfrm flipH="1">
            <a:off x="3851275" y="1844675"/>
            <a:ext cx="647700" cy="0"/>
          </a:xfrm>
          <a:prstGeom prst="line">
            <a:avLst/>
          </a:prstGeom>
          <a:noFill/>
          <a:ln w="76200">
            <a:solidFill>
              <a:srgbClr val="66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4500563" y="1773238"/>
            <a:ext cx="0" cy="1368425"/>
          </a:xfrm>
          <a:prstGeom prst="line">
            <a:avLst/>
          </a:prstGeom>
          <a:noFill/>
          <a:ln w="76200">
            <a:solidFill>
              <a:srgbClr val="CC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3059113" y="765175"/>
            <a:ext cx="1150937" cy="866775"/>
            <a:chOff x="1474" y="3113"/>
            <a:chExt cx="726" cy="546"/>
          </a:xfrm>
        </p:grpSpPr>
        <p:sp>
          <p:nvSpPr>
            <p:cNvPr id="19476" name="Text Box 17"/>
            <p:cNvSpPr txBox="1">
              <a:spLocks noChangeArrowheads="1"/>
            </p:cNvSpPr>
            <p:nvPr/>
          </p:nvSpPr>
          <p:spPr bwMode="auto">
            <a:xfrm>
              <a:off x="1474" y="3113"/>
              <a:ext cx="499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800" b="1">
                  <a:solidFill>
                    <a:srgbClr val="660066"/>
                  </a:solidFill>
                </a:rPr>
                <a:t>F</a:t>
              </a:r>
              <a:endParaRPr lang="ru-RU" sz="4800" b="1">
                <a:solidFill>
                  <a:srgbClr val="660066"/>
                </a:solidFill>
              </a:endParaRPr>
            </a:p>
          </p:txBody>
        </p:sp>
        <p:sp>
          <p:nvSpPr>
            <p:cNvPr id="19477" name="Text Box 18"/>
            <p:cNvSpPr txBox="1">
              <a:spLocks noChangeArrowheads="1"/>
            </p:cNvSpPr>
            <p:nvPr/>
          </p:nvSpPr>
          <p:spPr bwMode="auto">
            <a:xfrm>
              <a:off x="1702" y="3294"/>
              <a:ext cx="49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solidFill>
                    <a:srgbClr val="660066"/>
                  </a:solidFill>
                </a:rPr>
                <a:t>тр.</a:t>
              </a:r>
            </a:p>
          </p:txBody>
        </p:sp>
        <p:sp>
          <p:nvSpPr>
            <p:cNvPr id="19478" name="Line 20"/>
            <p:cNvSpPr>
              <a:spLocks noChangeShapeType="1"/>
            </p:cNvSpPr>
            <p:nvPr/>
          </p:nvSpPr>
          <p:spPr bwMode="auto">
            <a:xfrm>
              <a:off x="1565" y="3158"/>
              <a:ext cx="227" cy="0"/>
            </a:xfrm>
            <a:prstGeom prst="line">
              <a:avLst/>
            </a:prstGeom>
            <a:noFill/>
            <a:ln w="50800">
              <a:solidFill>
                <a:srgbClr val="6600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4716463" y="260350"/>
            <a:ext cx="647700" cy="762000"/>
            <a:chOff x="930" y="2750"/>
            <a:chExt cx="408" cy="480"/>
          </a:xfrm>
        </p:grpSpPr>
        <p:sp>
          <p:nvSpPr>
            <p:cNvPr id="19474" name="Rectangle 22"/>
            <p:cNvSpPr>
              <a:spLocks noChangeArrowheads="1"/>
            </p:cNvSpPr>
            <p:nvPr/>
          </p:nvSpPr>
          <p:spPr bwMode="auto">
            <a:xfrm>
              <a:off x="930" y="2750"/>
              <a:ext cx="40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400" b="1">
                  <a:solidFill>
                    <a:schemeClr val="accent2"/>
                  </a:solidFill>
                  <a:sym typeface="Symbol" pitchFamily="18" charset="2"/>
                </a:rPr>
                <a:t>N</a:t>
              </a:r>
            </a:p>
          </p:txBody>
        </p:sp>
        <p:sp>
          <p:nvSpPr>
            <p:cNvPr id="19475" name="Line 23"/>
            <p:cNvSpPr>
              <a:spLocks noChangeShapeType="1"/>
            </p:cNvSpPr>
            <p:nvPr/>
          </p:nvSpPr>
          <p:spPr bwMode="auto">
            <a:xfrm>
              <a:off x="1020" y="2750"/>
              <a:ext cx="164" cy="1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30"/>
          <p:cNvGrpSpPr>
            <a:grpSpLocks/>
          </p:cNvGrpSpPr>
          <p:nvPr/>
        </p:nvGrpSpPr>
        <p:grpSpPr bwMode="auto">
          <a:xfrm>
            <a:off x="3276600" y="2349500"/>
            <a:ext cx="1008063" cy="701675"/>
            <a:chOff x="476" y="1480"/>
            <a:chExt cx="635" cy="442"/>
          </a:xfrm>
        </p:grpSpPr>
        <p:sp>
          <p:nvSpPr>
            <p:cNvPr id="19472" name="Text Box 28"/>
            <p:cNvSpPr txBox="1">
              <a:spLocks noChangeArrowheads="1"/>
            </p:cNvSpPr>
            <p:nvPr/>
          </p:nvSpPr>
          <p:spPr bwMode="auto">
            <a:xfrm>
              <a:off x="476" y="1480"/>
              <a:ext cx="63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b="1">
                  <a:solidFill>
                    <a:srgbClr val="CC0066"/>
                  </a:solidFill>
                </a:rPr>
                <a:t>mg</a:t>
              </a:r>
              <a:endParaRPr lang="ru-RU" sz="4000" b="1">
                <a:solidFill>
                  <a:srgbClr val="CC0066"/>
                </a:solidFill>
              </a:endParaRPr>
            </a:p>
          </p:txBody>
        </p:sp>
        <p:sp>
          <p:nvSpPr>
            <p:cNvPr id="19473" name="Line 29"/>
            <p:cNvSpPr>
              <a:spLocks noChangeShapeType="1"/>
            </p:cNvSpPr>
            <p:nvPr/>
          </p:nvSpPr>
          <p:spPr bwMode="auto">
            <a:xfrm>
              <a:off x="839" y="1570"/>
              <a:ext cx="227" cy="0"/>
            </a:xfrm>
            <a:prstGeom prst="line">
              <a:avLst/>
            </a:prstGeom>
            <a:noFill/>
            <a:ln w="57150">
              <a:solidFill>
                <a:srgbClr val="CC00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5867400" y="1412875"/>
            <a:ext cx="1584325" cy="576263"/>
            <a:chOff x="2744" y="300"/>
            <a:chExt cx="1224" cy="318"/>
          </a:xfrm>
        </p:grpSpPr>
        <p:sp>
          <p:nvSpPr>
            <p:cNvPr id="19469" name="Line 32"/>
            <p:cNvSpPr>
              <a:spLocks noChangeShapeType="1"/>
            </p:cNvSpPr>
            <p:nvPr/>
          </p:nvSpPr>
          <p:spPr bwMode="auto">
            <a:xfrm>
              <a:off x="2744" y="618"/>
              <a:ext cx="952" cy="0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0" name="Text Box 33"/>
            <p:cNvSpPr txBox="1">
              <a:spLocks noChangeArrowheads="1"/>
            </p:cNvSpPr>
            <p:nvPr/>
          </p:nvSpPr>
          <p:spPr bwMode="auto">
            <a:xfrm>
              <a:off x="3696" y="300"/>
              <a:ext cx="27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chemeClr val="hlink"/>
                  </a:solidFill>
                </a:rPr>
                <a:t>V</a:t>
              </a:r>
              <a:endParaRPr lang="ru-RU" sz="2400" b="1">
                <a:solidFill>
                  <a:schemeClr val="hlink"/>
                </a:solidFill>
              </a:endParaRPr>
            </a:p>
          </p:txBody>
        </p:sp>
        <p:sp>
          <p:nvSpPr>
            <p:cNvPr id="19471" name="Line 34"/>
            <p:cNvSpPr>
              <a:spLocks noChangeShapeType="1"/>
            </p:cNvSpPr>
            <p:nvPr/>
          </p:nvSpPr>
          <p:spPr bwMode="auto">
            <a:xfrm>
              <a:off x="3742" y="300"/>
              <a:ext cx="181" cy="0"/>
            </a:xfrm>
            <a:prstGeom prst="line">
              <a:avLst/>
            </a:prstGeom>
            <a:noFill/>
            <a:ln w="57150">
              <a:solidFill>
                <a:srgbClr val="008080"/>
              </a:solidFill>
              <a:round/>
              <a:headEnd/>
              <a:tailEnd type="triangle" w="sm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18" name="Oval 14"/>
          <p:cNvSpPr>
            <a:spLocks noChangeArrowheads="1"/>
          </p:cNvSpPr>
          <p:nvPr/>
        </p:nvSpPr>
        <p:spPr bwMode="auto">
          <a:xfrm>
            <a:off x="4427538" y="1773238"/>
            <a:ext cx="144462" cy="144462"/>
          </a:xfrm>
          <a:prstGeom prst="ellipse">
            <a:avLst/>
          </a:prstGeom>
          <a:solidFill>
            <a:srgbClr val="66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L 0.27951 -0.00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 animBg="1"/>
      <p:bldP spid="21517" grpId="0" animBg="1"/>
      <p:bldP spid="21519" grpId="0" animBg="1"/>
      <p:bldP spid="21516" grpId="0" animBg="1"/>
      <p:bldP spid="215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496300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spc="-20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Mistral"/>
              </a:rPr>
              <a:t>Силу трения 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23850" y="1844675"/>
            <a:ext cx="842486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660066"/>
                </a:solidFill>
              </a:rPr>
              <a:t>увеличивают: </a:t>
            </a:r>
          </a:p>
          <a:p>
            <a:pPr algn="ctr">
              <a:spcBef>
                <a:spcPct val="50000"/>
              </a:spcBef>
            </a:pPr>
            <a:r>
              <a:rPr lang="ru-RU" sz="4400" b="1" i="1">
                <a:solidFill>
                  <a:srgbClr val="800000"/>
                </a:solidFill>
              </a:rPr>
              <a:t>песок, протектор,  шипы,     рукавицы.</a:t>
            </a:r>
          </a:p>
        </p:txBody>
      </p:sp>
      <p:sp>
        <p:nvSpPr>
          <p:cNvPr id="20484" name="AutoShape 6" descr="Полотно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021388"/>
            <a:ext cx="1152525" cy="503237"/>
          </a:xfrm>
          <a:prstGeom prst="actionButtonBackPreviou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23850" y="4481513"/>
            <a:ext cx="835183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660066"/>
                </a:solidFill>
              </a:rPr>
              <a:t>уменьшают:  </a:t>
            </a:r>
          </a:p>
          <a:p>
            <a:pPr algn="ctr">
              <a:spcBef>
                <a:spcPct val="50000"/>
              </a:spcBef>
            </a:pPr>
            <a:r>
              <a:rPr lang="ru-RU" sz="4400" b="1" i="1">
                <a:solidFill>
                  <a:srgbClr val="800000"/>
                </a:solidFill>
              </a:rPr>
              <a:t>шлифовка,     смазка, подшипники.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5" descr="Дуб"/>
          <p:cNvSpPr>
            <a:spLocks noChangeArrowheads="1"/>
          </p:cNvSpPr>
          <p:nvPr/>
        </p:nvSpPr>
        <p:spPr bwMode="auto">
          <a:xfrm>
            <a:off x="250825" y="4005263"/>
            <a:ext cx="8642350" cy="2592387"/>
          </a:xfrm>
          <a:prstGeom prst="cube">
            <a:avLst>
              <a:gd name="adj" fmla="val 75532"/>
            </a:avLst>
          </a:prstGeom>
          <a:blipFill dpi="0" rotWithShape="0">
            <a:blip r:embed="rId3">
              <a:alphaModFix amt="45000"/>
            </a:blip>
            <a:srcRect/>
            <a:tile tx="0" ty="0" sx="100000" sy="100000" flip="none" algn="tl"/>
          </a:blipFill>
          <a:ln w="12700">
            <a:solidFill>
              <a:srgbClr val="FFBC7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 rot="16200000">
            <a:off x="2736056" y="-423068"/>
            <a:ext cx="142875" cy="2087562"/>
          </a:xfrm>
          <a:prstGeom prst="can">
            <a:avLst>
              <a:gd name="adj" fmla="val 58986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059113" y="549275"/>
            <a:ext cx="792162" cy="3527425"/>
            <a:chOff x="2426" y="255"/>
            <a:chExt cx="499" cy="2268"/>
          </a:xfrm>
        </p:grpSpPr>
        <p:grpSp>
          <p:nvGrpSpPr>
            <p:cNvPr id="21530" name="Group 15"/>
            <p:cNvGrpSpPr>
              <a:grpSpLocks/>
            </p:cNvGrpSpPr>
            <p:nvPr/>
          </p:nvGrpSpPr>
          <p:grpSpPr bwMode="auto">
            <a:xfrm>
              <a:off x="2426" y="1525"/>
              <a:ext cx="499" cy="998"/>
              <a:chOff x="3742" y="1162"/>
              <a:chExt cx="499" cy="998"/>
            </a:xfrm>
          </p:grpSpPr>
          <p:sp>
            <p:nvSpPr>
              <p:cNvPr id="5132" name="AutoShape 12"/>
              <p:cNvSpPr>
                <a:spLocks noChangeArrowheads="1"/>
              </p:cNvSpPr>
              <p:nvPr/>
            </p:nvSpPr>
            <p:spPr bwMode="auto">
              <a:xfrm>
                <a:off x="3742" y="1298"/>
                <a:ext cx="499" cy="862"/>
              </a:xfrm>
              <a:prstGeom prst="can">
                <a:avLst>
                  <a:gd name="adj" fmla="val 43186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20784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34" name="AutoShape 14"/>
              <p:cNvSpPr>
                <a:spLocks noChangeArrowheads="1"/>
              </p:cNvSpPr>
              <p:nvPr/>
            </p:nvSpPr>
            <p:spPr bwMode="auto">
              <a:xfrm>
                <a:off x="3878" y="1162"/>
                <a:ext cx="227" cy="454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399"/>
                      <a:pt x="16199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20784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531" name="Line 11"/>
            <p:cNvSpPr>
              <a:spLocks noChangeShapeType="1"/>
            </p:cNvSpPr>
            <p:nvPr/>
          </p:nvSpPr>
          <p:spPr bwMode="auto">
            <a:xfrm>
              <a:off x="2699" y="255"/>
              <a:ext cx="0" cy="140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3059113" y="1989138"/>
            <a:ext cx="792162" cy="2089150"/>
            <a:chOff x="4876" y="1298"/>
            <a:chExt cx="499" cy="1316"/>
          </a:xfrm>
        </p:grpSpPr>
        <p:sp>
          <p:nvSpPr>
            <p:cNvPr id="5144" name="AutoShape 24"/>
            <p:cNvSpPr>
              <a:spLocks noChangeArrowheads="1"/>
            </p:cNvSpPr>
            <p:nvPr/>
          </p:nvSpPr>
          <p:spPr bwMode="auto">
            <a:xfrm>
              <a:off x="4876" y="1752"/>
              <a:ext cx="499" cy="862"/>
            </a:xfrm>
            <a:prstGeom prst="can">
              <a:avLst>
                <a:gd name="adj" fmla="val 4318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2078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5" name="AutoShape 25"/>
            <p:cNvSpPr>
              <a:spLocks noChangeArrowheads="1"/>
            </p:cNvSpPr>
            <p:nvPr/>
          </p:nvSpPr>
          <p:spPr bwMode="auto">
            <a:xfrm>
              <a:off x="5012" y="1616"/>
              <a:ext cx="227" cy="45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20784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9" name="Freeform 28"/>
            <p:cNvSpPr>
              <a:spLocks/>
            </p:cNvSpPr>
            <p:nvPr/>
          </p:nvSpPr>
          <p:spPr bwMode="auto">
            <a:xfrm>
              <a:off x="5103" y="1298"/>
              <a:ext cx="46" cy="453"/>
            </a:xfrm>
            <a:custGeom>
              <a:avLst/>
              <a:gdLst>
                <a:gd name="T0" fmla="*/ 46 w 98"/>
                <a:gd name="T1" fmla="*/ 453 h 408"/>
                <a:gd name="T2" fmla="*/ 3 w 98"/>
                <a:gd name="T3" fmla="*/ 252 h 408"/>
                <a:gd name="T4" fmla="*/ 46 w 98"/>
                <a:gd name="T5" fmla="*/ 202 h 408"/>
                <a:gd name="T6" fmla="*/ 3 w 98"/>
                <a:gd name="T7" fmla="*/ 51 h 408"/>
                <a:gd name="T8" fmla="*/ 25 w 98"/>
                <a:gd name="T9" fmla="*/ 0 h 4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8"/>
                <a:gd name="T16" fmla="*/ 0 h 408"/>
                <a:gd name="T17" fmla="*/ 98 w 98"/>
                <a:gd name="T18" fmla="*/ 408 h 4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8" h="408">
                  <a:moveTo>
                    <a:pt x="98" y="408"/>
                  </a:moveTo>
                  <a:cubicBezTo>
                    <a:pt x="52" y="336"/>
                    <a:pt x="7" y="265"/>
                    <a:pt x="7" y="227"/>
                  </a:cubicBezTo>
                  <a:cubicBezTo>
                    <a:pt x="7" y="189"/>
                    <a:pt x="98" y="212"/>
                    <a:pt x="98" y="182"/>
                  </a:cubicBezTo>
                  <a:cubicBezTo>
                    <a:pt x="98" y="152"/>
                    <a:pt x="14" y="76"/>
                    <a:pt x="7" y="46"/>
                  </a:cubicBezTo>
                  <a:cubicBezTo>
                    <a:pt x="0" y="16"/>
                    <a:pt x="26" y="8"/>
                    <a:pt x="53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9" name="Freeform 29"/>
          <p:cNvSpPr>
            <a:spLocks/>
          </p:cNvSpPr>
          <p:nvPr/>
        </p:nvSpPr>
        <p:spPr bwMode="auto">
          <a:xfrm>
            <a:off x="3419475" y="549275"/>
            <a:ext cx="165100" cy="792163"/>
          </a:xfrm>
          <a:custGeom>
            <a:avLst/>
            <a:gdLst>
              <a:gd name="T0" fmla="*/ 82550 w 104"/>
              <a:gd name="T1" fmla="*/ 0 h 499"/>
              <a:gd name="T2" fmla="*/ 82550 w 104"/>
              <a:gd name="T3" fmla="*/ 215900 h 499"/>
              <a:gd name="T4" fmla="*/ 153988 w 104"/>
              <a:gd name="T5" fmla="*/ 431800 h 499"/>
              <a:gd name="T6" fmla="*/ 11112 w 104"/>
              <a:gd name="T7" fmla="*/ 576263 h 499"/>
              <a:gd name="T8" fmla="*/ 82550 w 104"/>
              <a:gd name="T9" fmla="*/ 792163 h 4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4"/>
              <a:gd name="T16" fmla="*/ 0 h 499"/>
              <a:gd name="T17" fmla="*/ 104 w 104"/>
              <a:gd name="T18" fmla="*/ 499 h 4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4" h="499">
                <a:moveTo>
                  <a:pt x="52" y="0"/>
                </a:moveTo>
                <a:cubicBezTo>
                  <a:pt x="48" y="45"/>
                  <a:pt x="45" y="91"/>
                  <a:pt x="52" y="136"/>
                </a:cubicBezTo>
                <a:cubicBezTo>
                  <a:pt x="59" y="181"/>
                  <a:pt x="104" y="234"/>
                  <a:pt x="97" y="272"/>
                </a:cubicBezTo>
                <a:cubicBezTo>
                  <a:pt x="90" y="310"/>
                  <a:pt x="14" y="325"/>
                  <a:pt x="7" y="363"/>
                </a:cubicBezTo>
                <a:cubicBezTo>
                  <a:pt x="0" y="401"/>
                  <a:pt x="26" y="450"/>
                  <a:pt x="52" y="499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3419475" y="4724400"/>
            <a:ext cx="1079500" cy="1371600"/>
            <a:chOff x="3016" y="1026"/>
            <a:chExt cx="680" cy="1482"/>
          </a:xfrm>
        </p:grpSpPr>
        <p:sp>
          <p:nvSpPr>
            <p:cNvPr id="21524" name="Line 32"/>
            <p:cNvSpPr>
              <a:spLocks noChangeShapeType="1"/>
            </p:cNvSpPr>
            <p:nvPr/>
          </p:nvSpPr>
          <p:spPr bwMode="auto">
            <a:xfrm>
              <a:off x="3016" y="1026"/>
              <a:ext cx="0" cy="1043"/>
            </a:xfrm>
            <a:prstGeom prst="line">
              <a:avLst/>
            </a:prstGeom>
            <a:noFill/>
            <a:ln w="76200">
              <a:solidFill>
                <a:srgbClr val="00008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Text Box 34"/>
            <p:cNvSpPr txBox="1">
              <a:spLocks noChangeArrowheads="1"/>
            </p:cNvSpPr>
            <p:nvPr/>
          </p:nvSpPr>
          <p:spPr bwMode="auto">
            <a:xfrm>
              <a:off x="3061" y="1750"/>
              <a:ext cx="635" cy="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b="1">
                  <a:solidFill>
                    <a:srgbClr val="000066"/>
                  </a:solidFill>
                </a:rPr>
                <a:t>mg</a:t>
              </a:r>
              <a:endParaRPr lang="ru-RU" sz="4000" b="1">
                <a:solidFill>
                  <a:srgbClr val="000066"/>
                </a:solidFill>
              </a:endParaRPr>
            </a:p>
          </p:txBody>
        </p:sp>
        <p:sp>
          <p:nvSpPr>
            <p:cNvPr id="21526" name="Line 35"/>
            <p:cNvSpPr>
              <a:spLocks noChangeShapeType="1"/>
            </p:cNvSpPr>
            <p:nvPr/>
          </p:nvSpPr>
          <p:spPr bwMode="auto">
            <a:xfrm>
              <a:off x="3379" y="1842"/>
              <a:ext cx="227" cy="0"/>
            </a:xfrm>
            <a:prstGeom prst="line">
              <a:avLst/>
            </a:prstGeom>
            <a:noFill/>
            <a:ln w="57150">
              <a:solidFill>
                <a:srgbClr val="00006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12" name="AutoShape 41" descr="Песок"/>
          <p:cNvSpPr>
            <a:spLocks noChangeArrowheads="1"/>
          </p:cNvSpPr>
          <p:nvPr/>
        </p:nvSpPr>
        <p:spPr bwMode="auto">
          <a:xfrm>
            <a:off x="5580063" y="1916113"/>
            <a:ext cx="2305050" cy="576262"/>
          </a:xfrm>
          <a:prstGeom prst="cube">
            <a:avLst>
              <a:gd name="adj" fmla="val 67218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6011863" y="836613"/>
            <a:ext cx="1366837" cy="1368425"/>
          </a:xfrm>
          <a:prstGeom prst="ellipse">
            <a:avLst/>
          </a:prstGeom>
          <a:gradFill rotWithShape="1">
            <a:gsLst>
              <a:gs pos="0">
                <a:srgbClr val="C6A595"/>
              </a:gs>
              <a:gs pos="100000">
                <a:srgbClr val="762700"/>
              </a:gs>
            </a:gsLst>
            <a:path path="shape">
              <a:fillToRect l="50000" t="50000" r="50000" b="50000"/>
            </a:path>
          </a:gradFill>
          <a:ln w="635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6C0000"/>
              </a:solidFill>
              <a:latin typeface="Wingdings" pitchFamily="2" charset="2"/>
            </a:endParaRP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6372225" y="4508500"/>
            <a:ext cx="1079500" cy="1595438"/>
            <a:chOff x="4967" y="1253"/>
            <a:chExt cx="680" cy="1051"/>
          </a:xfrm>
        </p:grpSpPr>
        <p:sp>
          <p:nvSpPr>
            <p:cNvPr id="21521" name="Line 33"/>
            <p:cNvSpPr>
              <a:spLocks noChangeShapeType="1"/>
            </p:cNvSpPr>
            <p:nvPr/>
          </p:nvSpPr>
          <p:spPr bwMode="auto">
            <a:xfrm>
              <a:off x="4967" y="1253"/>
              <a:ext cx="0" cy="1043"/>
            </a:xfrm>
            <a:prstGeom prst="line">
              <a:avLst/>
            </a:prstGeom>
            <a:noFill/>
            <a:ln w="76200">
              <a:solidFill>
                <a:srgbClr val="00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2" name="Text Box 36"/>
            <p:cNvSpPr txBox="1">
              <a:spLocks noChangeArrowheads="1"/>
            </p:cNvSpPr>
            <p:nvPr/>
          </p:nvSpPr>
          <p:spPr bwMode="auto">
            <a:xfrm>
              <a:off x="5012" y="1842"/>
              <a:ext cx="635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b="1">
                  <a:solidFill>
                    <a:srgbClr val="005000"/>
                  </a:solidFill>
                </a:rPr>
                <a:t>mg</a:t>
              </a:r>
              <a:endParaRPr lang="ru-RU" sz="4000" b="1">
                <a:solidFill>
                  <a:srgbClr val="005000"/>
                </a:solidFill>
              </a:endParaRPr>
            </a:p>
          </p:txBody>
        </p:sp>
        <p:sp>
          <p:nvSpPr>
            <p:cNvPr id="21523" name="Line 37"/>
            <p:cNvSpPr>
              <a:spLocks noChangeShapeType="1"/>
            </p:cNvSpPr>
            <p:nvPr/>
          </p:nvSpPr>
          <p:spPr bwMode="auto">
            <a:xfrm>
              <a:off x="5329" y="1933"/>
              <a:ext cx="227" cy="0"/>
            </a:xfrm>
            <a:prstGeom prst="line">
              <a:avLst/>
            </a:prstGeom>
            <a:noFill/>
            <a:ln w="57150">
              <a:solidFill>
                <a:srgbClr val="00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63" name="AutoShape 43"/>
          <p:cNvSpPr>
            <a:spLocks noChangeArrowheads="1"/>
          </p:cNvSpPr>
          <p:nvPr/>
        </p:nvSpPr>
        <p:spPr bwMode="auto">
          <a:xfrm>
            <a:off x="1763713" y="4652963"/>
            <a:ext cx="647700" cy="57626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tx1"/>
              </a:gs>
              <a:gs pos="50000">
                <a:schemeClr val="tx1">
                  <a:gamma/>
                  <a:tint val="16078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979613" y="549275"/>
            <a:ext cx="215900" cy="4175125"/>
          </a:xfrm>
          <a:prstGeom prst="can">
            <a:avLst>
              <a:gd name="adj" fmla="val 44943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1835150" y="404813"/>
            <a:ext cx="504825" cy="431800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tx1"/>
              </a:gs>
              <a:gs pos="50000">
                <a:schemeClr val="tx1">
                  <a:gamma/>
                  <a:tint val="16078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1979613" y="260350"/>
            <a:ext cx="215900" cy="215900"/>
          </a:xfrm>
          <a:prstGeom prst="can">
            <a:avLst>
              <a:gd name="adj" fmla="val 2324"/>
            </a:avLst>
          </a:pr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 rot="10800000">
            <a:off x="2771775" y="981075"/>
            <a:ext cx="14430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0" b="1">
                <a:solidFill>
                  <a:srgbClr val="660033"/>
                </a:solidFill>
                <a:sym typeface="Wingdings 2" pitchFamily="18" charset="2"/>
              </a:rPr>
              <a:t></a:t>
            </a:r>
          </a:p>
        </p:txBody>
      </p:sp>
      <p:sp>
        <p:nvSpPr>
          <p:cNvPr id="5170" name="Line 50"/>
          <p:cNvSpPr>
            <a:spLocks noChangeShapeType="1"/>
          </p:cNvSpPr>
          <p:nvPr/>
        </p:nvSpPr>
        <p:spPr bwMode="auto">
          <a:xfrm>
            <a:off x="3492500" y="126841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-0.00382 0.1731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7.40741E-7 C -0.01685 -0.01366 -0.03351 -0.02708 -0.03994 0.04444 C -0.04636 0.11597 -0.03855 0.36481 -0.03837 0.42893 " pathEditMode="relative" ptsTypes="aaA">
                                      <p:cBhvr>
                                        <p:cTn id="38" dur="20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9" grpId="0" animBg="1"/>
      <p:bldP spid="5139" grpId="0" animBg="1"/>
      <p:bldP spid="5169" grpId="0"/>
      <p:bldP spid="5169" grpId="1"/>
      <p:bldP spid="5170" grpId="0" animBg="1"/>
      <p:bldP spid="517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258888" y="908050"/>
            <a:ext cx="67691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800000"/>
                </a:solidFill>
                <a:latin typeface="Bookman Old Style" pitchFamily="18" charset="0"/>
              </a:rPr>
              <a:t>Автор </a:t>
            </a:r>
          </a:p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800000"/>
                </a:solidFill>
                <a:latin typeface="Bookman Old Style" pitchFamily="18" charset="0"/>
              </a:rPr>
              <a:t>преподаватель физики </a:t>
            </a:r>
          </a:p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800000"/>
                </a:solidFill>
                <a:latin typeface="Bookman Old Style" pitchFamily="18" charset="0"/>
              </a:rPr>
              <a:t>Боровик Наталья Николаевна,</a:t>
            </a:r>
          </a:p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800000"/>
                </a:solidFill>
                <a:latin typeface="Bookman Old Style" pitchFamily="18" charset="0"/>
              </a:rPr>
              <a:t>Алчевский</a:t>
            </a:r>
          </a:p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800000"/>
                </a:solidFill>
                <a:latin typeface="Bookman Old Style" pitchFamily="18" charset="0"/>
              </a:rPr>
              <a:t>торгово-кулинрный колледж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0" y="333375"/>
            <a:ext cx="88931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4000" b="1">
                <a:solidFill>
                  <a:srgbClr val="000066"/>
                </a:solidFill>
              </a:rPr>
              <a:t>Сила, с которой Земля притягивает к себе тело, называется</a:t>
            </a:r>
            <a:endParaRPr lang="ru-RU" sz="4000" b="1" i="1">
              <a:solidFill>
                <a:srgbClr val="800000"/>
              </a:solidFill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716463" y="2276475"/>
            <a:ext cx="395922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5400" b="1" i="1">
                <a:solidFill>
                  <a:srgbClr val="800000"/>
                </a:solidFill>
              </a:rPr>
              <a:t>силой   тяжести</a:t>
            </a:r>
            <a:r>
              <a:rPr lang="ru-RU" sz="4800" b="1" i="1">
                <a:solidFill>
                  <a:srgbClr val="800000"/>
                </a:solidFill>
              </a:rPr>
              <a:t>.</a:t>
            </a:r>
          </a:p>
        </p:txBody>
      </p:sp>
      <p:sp>
        <p:nvSpPr>
          <p:cNvPr id="22532" name="Oval 7"/>
          <p:cNvSpPr>
            <a:spLocks noChangeArrowheads="1"/>
          </p:cNvSpPr>
          <p:nvPr/>
        </p:nvSpPr>
        <p:spPr bwMode="auto">
          <a:xfrm>
            <a:off x="827088" y="3141663"/>
            <a:ext cx="2954337" cy="3024187"/>
          </a:xfrm>
          <a:prstGeom prst="ellipse">
            <a:avLst/>
          </a:prstGeom>
          <a:gradFill rotWithShape="1">
            <a:gsLst>
              <a:gs pos="0">
                <a:srgbClr val="00BCB8"/>
              </a:gs>
              <a:gs pos="100000">
                <a:srgbClr val="005654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Freeform 8"/>
          <p:cNvSpPr>
            <a:spLocks/>
          </p:cNvSpPr>
          <p:nvPr/>
        </p:nvSpPr>
        <p:spPr bwMode="auto">
          <a:xfrm>
            <a:off x="1979613" y="1916113"/>
            <a:ext cx="576262" cy="504825"/>
          </a:xfrm>
          <a:custGeom>
            <a:avLst/>
            <a:gdLst>
              <a:gd name="T0" fmla="*/ 342764 w 385"/>
              <a:gd name="T1" fmla="*/ 40386 h 300"/>
              <a:gd name="T2" fmla="*/ 73342 w 385"/>
              <a:gd name="T3" fmla="*/ 100965 h 300"/>
              <a:gd name="T4" fmla="*/ 1497 w 385"/>
              <a:gd name="T5" fmla="*/ 343281 h 300"/>
              <a:gd name="T6" fmla="*/ 19458 w 385"/>
              <a:gd name="T7" fmla="*/ 424053 h 300"/>
              <a:gd name="T8" fmla="*/ 270918 w 385"/>
              <a:gd name="T9" fmla="*/ 504825 h 300"/>
              <a:gd name="T10" fmla="*/ 414609 w 385"/>
              <a:gd name="T11" fmla="*/ 464439 h 300"/>
              <a:gd name="T12" fmla="*/ 486455 w 385"/>
              <a:gd name="T13" fmla="*/ 444246 h 300"/>
              <a:gd name="T14" fmla="*/ 576262 w 385"/>
              <a:gd name="T15" fmla="*/ 262509 h 300"/>
              <a:gd name="T16" fmla="*/ 540339 w 385"/>
              <a:gd name="T17" fmla="*/ 201930 h 300"/>
              <a:gd name="T18" fmla="*/ 522378 w 385"/>
              <a:gd name="T19" fmla="*/ 141351 h 300"/>
              <a:gd name="T20" fmla="*/ 234995 w 385"/>
              <a:gd name="T21" fmla="*/ 40386 h 3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5"/>
              <a:gd name="T34" fmla="*/ 0 h 300"/>
              <a:gd name="T35" fmla="*/ 385 w 385"/>
              <a:gd name="T36" fmla="*/ 300 h 3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5" h="300">
                <a:moveTo>
                  <a:pt x="229" y="24"/>
                </a:moveTo>
                <a:cubicBezTo>
                  <a:pt x="157" y="0"/>
                  <a:pt x="107" y="17"/>
                  <a:pt x="49" y="60"/>
                </a:cubicBezTo>
                <a:cubicBezTo>
                  <a:pt x="32" y="111"/>
                  <a:pt x="32" y="158"/>
                  <a:pt x="1" y="204"/>
                </a:cubicBezTo>
                <a:cubicBezTo>
                  <a:pt x="5" y="220"/>
                  <a:pt x="0" y="241"/>
                  <a:pt x="13" y="252"/>
                </a:cubicBezTo>
                <a:cubicBezTo>
                  <a:pt x="35" y="271"/>
                  <a:pt x="146" y="293"/>
                  <a:pt x="181" y="300"/>
                </a:cubicBezTo>
                <a:cubicBezTo>
                  <a:pt x="213" y="292"/>
                  <a:pt x="245" y="284"/>
                  <a:pt x="277" y="276"/>
                </a:cubicBezTo>
                <a:cubicBezTo>
                  <a:pt x="293" y="272"/>
                  <a:pt x="325" y="264"/>
                  <a:pt x="325" y="264"/>
                </a:cubicBezTo>
                <a:cubicBezTo>
                  <a:pt x="349" y="228"/>
                  <a:pt x="361" y="192"/>
                  <a:pt x="385" y="156"/>
                </a:cubicBezTo>
                <a:cubicBezTo>
                  <a:pt x="377" y="144"/>
                  <a:pt x="367" y="133"/>
                  <a:pt x="361" y="120"/>
                </a:cubicBezTo>
                <a:cubicBezTo>
                  <a:pt x="355" y="109"/>
                  <a:pt x="357" y="94"/>
                  <a:pt x="349" y="84"/>
                </a:cubicBezTo>
                <a:cubicBezTo>
                  <a:pt x="310" y="35"/>
                  <a:pt x="217" y="24"/>
                  <a:pt x="157" y="24"/>
                </a:cubicBezTo>
              </a:path>
            </a:pathLst>
          </a:custGeom>
          <a:gradFill rotWithShape="1">
            <a:gsLst>
              <a:gs pos="0">
                <a:srgbClr val="D9A7A7"/>
              </a:gs>
              <a:gs pos="100000">
                <a:srgbClr val="920000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92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Freeform 10"/>
          <p:cNvSpPr>
            <a:spLocks/>
          </p:cNvSpPr>
          <p:nvPr/>
        </p:nvSpPr>
        <p:spPr bwMode="auto">
          <a:xfrm>
            <a:off x="4932363" y="5373688"/>
            <a:ext cx="681037" cy="720725"/>
          </a:xfrm>
          <a:custGeom>
            <a:avLst/>
            <a:gdLst>
              <a:gd name="T0" fmla="*/ 258762 w 429"/>
              <a:gd name="T1" fmla="*/ 41275 h 454"/>
              <a:gd name="T2" fmla="*/ 31750 w 429"/>
              <a:gd name="T3" fmla="*/ 192087 h 454"/>
              <a:gd name="T4" fmla="*/ 0 w 429"/>
              <a:gd name="T5" fmla="*/ 468313 h 454"/>
              <a:gd name="T6" fmla="*/ 136525 w 429"/>
              <a:gd name="T7" fmla="*/ 571500 h 454"/>
              <a:gd name="T8" fmla="*/ 255587 w 429"/>
              <a:gd name="T9" fmla="*/ 654050 h 454"/>
              <a:gd name="T10" fmla="*/ 455612 w 429"/>
              <a:gd name="T11" fmla="*/ 706438 h 454"/>
              <a:gd name="T12" fmla="*/ 560387 w 429"/>
              <a:gd name="T13" fmla="*/ 544513 h 454"/>
              <a:gd name="T14" fmla="*/ 681037 w 429"/>
              <a:gd name="T15" fmla="*/ 414338 h 454"/>
              <a:gd name="T16" fmla="*/ 661987 w 429"/>
              <a:gd name="T17" fmla="*/ 242888 h 454"/>
              <a:gd name="T18" fmla="*/ 585787 w 429"/>
              <a:gd name="T19" fmla="*/ 90487 h 454"/>
              <a:gd name="T20" fmla="*/ 331787 w 429"/>
              <a:gd name="T21" fmla="*/ 28575 h 454"/>
              <a:gd name="T22" fmla="*/ 258762 w 429"/>
              <a:gd name="T23" fmla="*/ 41275 h 4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9"/>
              <a:gd name="T37" fmla="*/ 0 h 454"/>
              <a:gd name="T38" fmla="*/ 429 w 429"/>
              <a:gd name="T39" fmla="*/ 454 h 45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9" h="454">
                <a:moveTo>
                  <a:pt x="163" y="26"/>
                </a:moveTo>
                <a:cubicBezTo>
                  <a:pt x="131" y="0"/>
                  <a:pt x="46" y="74"/>
                  <a:pt x="20" y="121"/>
                </a:cubicBezTo>
                <a:cubicBezTo>
                  <a:pt x="12" y="177"/>
                  <a:pt x="14" y="245"/>
                  <a:pt x="0" y="295"/>
                </a:cubicBezTo>
                <a:cubicBezTo>
                  <a:pt x="2" y="313"/>
                  <a:pt x="80" y="348"/>
                  <a:pt x="86" y="360"/>
                </a:cubicBezTo>
                <a:cubicBezTo>
                  <a:pt x="96" y="381"/>
                  <a:pt x="145" y="405"/>
                  <a:pt x="161" y="412"/>
                </a:cubicBezTo>
                <a:cubicBezTo>
                  <a:pt x="175" y="404"/>
                  <a:pt x="273" y="454"/>
                  <a:pt x="287" y="445"/>
                </a:cubicBezTo>
                <a:cubicBezTo>
                  <a:pt x="294" y="441"/>
                  <a:pt x="393" y="381"/>
                  <a:pt x="353" y="343"/>
                </a:cubicBezTo>
                <a:cubicBezTo>
                  <a:pt x="429" y="321"/>
                  <a:pt x="418" y="300"/>
                  <a:pt x="429" y="261"/>
                </a:cubicBezTo>
                <a:cubicBezTo>
                  <a:pt x="425" y="248"/>
                  <a:pt x="420" y="167"/>
                  <a:pt x="417" y="153"/>
                </a:cubicBezTo>
                <a:cubicBezTo>
                  <a:pt x="414" y="141"/>
                  <a:pt x="373" y="67"/>
                  <a:pt x="369" y="57"/>
                </a:cubicBezTo>
                <a:cubicBezTo>
                  <a:pt x="352" y="3"/>
                  <a:pt x="236" y="18"/>
                  <a:pt x="209" y="18"/>
                </a:cubicBezTo>
                <a:cubicBezTo>
                  <a:pt x="209" y="18"/>
                  <a:pt x="163" y="26"/>
                  <a:pt x="163" y="26"/>
                </a:cubicBezTo>
                <a:close/>
              </a:path>
            </a:pathLst>
          </a:custGeom>
          <a:gradFill rotWithShape="0">
            <a:gsLst>
              <a:gs pos="0">
                <a:srgbClr val="669900"/>
              </a:gs>
              <a:gs pos="100000">
                <a:srgbClr val="000000"/>
              </a:gs>
            </a:gsLst>
            <a:path path="rect">
              <a:fillToRect l="50000" t="50000" r="50000" b="50000"/>
            </a:path>
          </a:gradFill>
          <a:ln w="38100">
            <a:solidFill>
              <a:srgbClr val="66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>
            <a:off x="2268538" y="2205038"/>
            <a:ext cx="0" cy="24479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H="1" flipV="1">
            <a:off x="2268538" y="4581525"/>
            <a:ext cx="3095625" cy="11525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7" name="Oval 13"/>
          <p:cNvSpPr>
            <a:spLocks noChangeArrowheads="1"/>
          </p:cNvSpPr>
          <p:nvPr/>
        </p:nvSpPr>
        <p:spPr bwMode="auto">
          <a:xfrm>
            <a:off x="2268538" y="4581525"/>
            <a:ext cx="71437" cy="7302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 flipH="1" flipV="1">
            <a:off x="3779838" y="5157788"/>
            <a:ext cx="1584325" cy="576262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2268538" y="2133600"/>
            <a:ext cx="0" cy="151130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40" name="Text Box 15"/>
          <p:cNvSpPr txBox="1">
            <a:spLocks noChangeArrowheads="1"/>
          </p:cNvSpPr>
          <p:nvPr/>
        </p:nvSpPr>
        <p:spPr bwMode="auto">
          <a:xfrm>
            <a:off x="1547813" y="4437063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</a:rPr>
              <a:t>О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042988" y="3068638"/>
            <a:ext cx="1008062" cy="701675"/>
            <a:chOff x="4467" y="3217"/>
            <a:chExt cx="635" cy="442"/>
          </a:xfrm>
        </p:grpSpPr>
        <p:sp>
          <p:nvSpPr>
            <p:cNvPr id="22547" name="Text Box 18"/>
            <p:cNvSpPr txBox="1">
              <a:spLocks noChangeArrowheads="1"/>
            </p:cNvSpPr>
            <p:nvPr/>
          </p:nvSpPr>
          <p:spPr bwMode="auto">
            <a:xfrm>
              <a:off x="4467" y="3217"/>
              <a:ext cx="63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b="1">
                  <a:solidFill>
                    <a:srgbClr val="000066"/>
                  </a:solidFill>
                </a:rPr>
                <a:t>mg</a:t>
              </a:r>
              <a:endParaRPr lang="ru-RU" sz="4000" b="1">
                <a:solidFill>
                  <a:srgbClr val="000066"/>
                </a:solidFill>
              </a:endParaRPr>
            </a:p>
          </p:txBody>
        </p:sp>
        <p:sp>
          <p:nvSpPr>
            <p:cNvPr id="22548" name="Line 19"/>
            <p:cNvSpPr>
              <a:spLocks noChangeShapeType="1"/>
            </p:cNvSpPr>
            <p:nvPr/>
          </p:nvSpPr>
          <p:spPr bwMode="auto">
            <a:xfrm>
              <a:off x="4785" y="3271"/>
              <a:ext cx="227" cy="0"/>
            </a:xfrm>
            <a:prstGeom prst="line">
              <a:avLst/>
            </a:prstGeom>
            <a:noFill/>
            <a:ln w="57150">
              <a:solidFill>
                <a:srgbClr val="00006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3492500" y="5661025"/>
            <a:ext cx="1008063" cy="701675"/>
            <a:chOff x="4467" y="3217"/>
            <a:chExt cx="635" cy="442"/>
          </a:xfrm>
        </p:grpSpPr>
        <p:sp>
          <p:nvSpPr>
            <p:cNvPr id="22545" name="Text Box 22"/>
            <p:cNvSpPr txBox="1">
              <a:spLocks noChangeArrowheads="1"/>
            </p:cNvSpPr>
            <p:nvPr/>
          </p:nvSpPr>
          <p:spPr bwMode="auto">
            <a:xfrm>
              <a:off x="4467" y="3217"/>
              <a:ext cx="635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b="1">
                  <a:solidFill>
                    <a:srgbClr val="000066"/>
                  </a:solidFill>
                </a:rPr>
                <a:t>mg</a:t>
              </a:r>
              <a:endParaRPr lang="ru-RU" sz="4000" b="1">
                <a:solidFill>
                  <a:srgbClr val="000066"/>
                </a:solidFill>
              </a:endParaRPr>
            </a:p>
          </p:txBody>
        </p:sp>
        <p:sp>
          <p:nvSpPr>
            <p:cNvPr id="22546" name="Line 23"/>
            <p:cNvSpPr>
              <a:spLocks noChangeShapeType="1"/>
            </p:cNvSpPr>
            <p:nvPr/>
          </p:nvSpPr>
          <p:spPr bwMode="auto">
            <a:xfrm>
              <a:off x="4785" y="3271"/>
              <a:ext cx="227" cy="0"/>
            </a:xfrm>
            <a:prstGeom prst="line">
              <a:avLst/>
            </a:prstGeom>
            <a:noFill/>
            <a:ln w="57150">
              <a:solidFill>
                <a:srgbClr val="00006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4356100" y="4508500"/>
            <a:ext cx="4319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( к центру Земли)</a:t>
            </a:r>
          </a:p>
        </p:txBody>
      </p:sp>
      <p:sp>
        <p:nvSpPr>
          <p:cNvPr id="22544" name="Text Box 25"/>
          <p:cNvSpPr txBox="1">
            <a:spLocks noChangeArrowheads="1"/>
          </p:cNvSpPr>
          <p:nvPr/>
        </p:nvSpPr>
        <p:spPr bwMode="auto">
          <a:xfrm>
            <a:off x="1042988" y="6021388"/>
            <a:ext cx="1943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800000"/>
                </a:solidFill>
              </a:rPr>
              <a:t>Земля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60"/>
                            </p:stCondLst>
                            <p:childTnLst>
                              <p:par>
                                <p:cTn id="17" presetID="21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8" dur="3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3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3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1" dur="3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 animBg="1"/>
      <p:bldP spid="28684" grpId="0" animBg="1"/>
      <p:bldP spid="28686" grpId="0" animBg="1"/>
      <p:bldP spid="28681" grpId="0" animBg="1"/>
      <p:bldP spid="2869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6" name="Rectangle 30"/>
          <p:cNvSpPr>
            <a:spLocks noChangeArrowheads="1"/>
          </p:cNvSpPr>
          <p:nvPr/>
        </p:nvSpPr>
        <p:spPr bwMode="auto">
          <a:xfrm>
            <a:off x="323850" y="4652963"/>
            <a:ext cx="8569325" cy="18732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353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76200" cmpd="tri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725" name="Rectangle 29"/>
          <p:cNvSpPr>
            <a:spLocks noChangeArrowheads="1"/>
          </p:cNvSpPr>
          <p:nvPr/>
        </p:nvSpPr>
        <p:spPr bwMode="auto">
          <a:xfrm>
            <a:off x="323850" y="1052513"/>
            <a:ext cx="8569325" cy="33845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23137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76200" cmpd="tri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684213" y="1268413"/>
            <a:ext cx="7416800" cy="3114675"/>
            <a:chOff x="431" y="799"/>
            <a:chExt cx="4672" cy="1962"/>
          </a:xfrm>
        </p:grpSpPr>
        <p:sp>
          <p:nvSpPr>
            <p:cNvPr id="23563" name="Text Box 5"/>
            <p:cNvSpPr txBox="1">
              <a:spLocks noChangeArrowheads="1"/>
            </p:cNvSpPr>
            <p:nvPr/>
          </p:nvSpPr>
          <p:spPr bwMode="auto">
            <a:xfrm>
              <a:off x="431" y="799"/>
              <a:ext cx="4672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b="1">
                  <a:solidFill>
                    <a:srgbClr val="800000"/>
                  </a:solidFill>
                </a:rPr>
                <a:t>1. М – масса Земли, </a:t>
              </a:r>
              <a:r>
                <a:rPr lang="en-US" sz="3200" b="1">
                  <a:solidFill>
                    <a:srgbClr val="800000"/>
                  </a:solidFill>
                </a:rPr>
                <a:t>m</a:t>
              </a:r>
              <a:r>
                <a:rPr lang="ru-RU" sz="3200" b="1">
                  <a:solidFill>
                    <a:srgbClr val="800000"/>
                  </a:solidFill>
                </a:rPr>
                <a:t> – масса тела над Землёй, </a:t>
              </a:r>
              <a:r>
                <a:rPr lang="en-US" sz="3200" b="1">
                  <a:solidFill>
                    <a:srgbClr val="800000"/>
                  </a:solidFill>
                </a:rPr>
                <a:t>R</a:t>
              </a:r>
              <a:r>
                <a:rPr lang="ru-RU" sz="3200" b="1">
                  <a:solidFill>
                    <a:srgbClr val="800000"/>
                  </a:solidFill>
                </a:rPr>
                <a:t> – радиус Земли.</a:t>
              </a:r>
            </a:p>
          </p:txBody>
        </p:sp>
        <p:grpSp>
          <p:nvGrpSpPr>
            <p:cNvPr id="23564" name="Group 21"/>
            <p:cNvGrpSpPr>
              <a:grpSpLocks/>
            </p:cNvGrpSpPr>
            <p:nvPr/>
          </p:nvGrpSpPr>
          <p:grpSpPr bwMode="auto">
            <a:xfrm>
              <a:off x="1292" y="1389"/>
              <a:ext cx="3060" cy="1372"/>
              <a:chOff x="1429" y="2115"/>
              <a:chExt cx="3060" cy="1372"/>
            </a:xfrm>
          </p:grpSpPr>
          <p:sp>
            <p:nvSpPr>
              <p:cNvPr id="23565" name="Text Box 7"/>
              <p:cNvSpPr txBox="1">
                <a:spLocks noChangeArrowheads="1"/>
              </p:cNvSpPr>
              <p:nvPr/>
            </p:nvSpPr>
            <p:spPr bwMode="auto">
              <a:xfrm>
                <a:off x="1429" y="2428"/>
                <a:ext cx="1619" cy="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6600" b="1">
                    <a:solidFill>
                      <a:schemeClr val="accent2"/>
                    </a:solidFill>
                  </a:rPr>
                  <a:t>F = G</a:t>
                </a:r>
                <a:endParaRPr lang="ru-RU" sz="66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3566" name="Line 8"/>
              <p:cNvSpPr>
                <a:spLocks noChangeShapeType="1"/>
              </p:cNvSpPr>
              <p:nvPr/>
            </p:nvSpPr>
            <p:spPr bwMode="auto">
              <a:xfrm>
                <a:off x="3016" y="2795"/>
                <a:ext cx="1394" cy="0"/>
              </a:xfrm>
              <a:prstGeom prst="line">
                <a:avLst/>
              </a:prstGeom>
              <a:noFill/>
              <a:ln w="76200">
                <a:solidFill>
                  <a:srgbClr val="0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7" name="Text Box 13"/>
              <p:cNvSpPr txBox="1">
                <a:spLocks noChangeArrowheads="1"/>
              </p:cNvSpPr>
              <p:nvPr/>
            </p:nvSpPr>
            <p:spPr bwMode="auto">
              <a:xfrm>
                <a:off x="3740" y="2115"/>
                <a:ext cx="749" cy="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6600" b="1">
                    <a:solidFill>
                      <a:schemeClr val="accent2"/>
                    </a:solidFill>
                  </a:rPr>
                  <a:t>m</a:t>
                </a:r>
                <a:endParaRPr lang="ru-RU" sz="66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3568" name="Text Box 17"/>
              <p:cNvSpPr txBox="1">
                <a:spLocks noChangeArrowheads="1"/>
              </p:cNvSpPr>
              <p:nvPr/>
            </p:nvSpPr>
            <p:spPr bwMode="auto">
              <a:xfrm>
                <a:off x="3768" y="2822"/>
                <a:ext cx="239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3200" b="1">
                    <a:solidFill>
                      <a:schemeClr val="accent2"/>
                    </a:solidFill>
                  </a:rPr>
                  <a:t>2</a:t>
                </a:r>
              </a:p>
            </p:txBody>
          </p:sp>
          <p:sp>
            <p:nvSpPr>
              <p:cNvPr id="23569" name="Rectangle 18"/>
              <p:cNvSpPr>
                <a:spLocks noChangeArrowheads="1"/>
              </p:cNvSpPr>
              <p:nvPr/>
            </p:nvSpPr>
            <p:spPr bwMode="auto">
              <a:xfrm>
                <a:off x="2925" y="2160"/>
                <a:ext cx="842" cy="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ru-RU" sz="6600" b="1">
                    <a:solidFill>
                      <a:schemeClr val="accent2"/>
                    </a:solidFill>
                  </a:rPr>
                  <a:t>М</a:t>
                </a:r>
              </a:p>
            </p:txBody>
          </p:sp>
          <p:sp>
            <p:nvSpPr>
              <p:cNvPr id="23570" name="Rectangle 19"/>
              <p:cNvSpPr>
                <a:spLocks noChangeArrowheads="1"/>
              </p:cNvSpPr>
              <p:nvPr/>
            </p:nvSpPr>
            <p:spPr bwMode="auto">
              <a:xfrm>
                <a:off x="3243" y="2795"/>
                <a:ext cx="643" cy="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600" b="1">
                    <a:solidFill>
                      <a:schemeClr val="accent2"/>
                    </a:solidFill>
                  </a:rPr>
                  <a:t>R</a:t>
                </a:r>
                <a:endParaRPr lang="ru-RU" sz="6600" b="1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4" name="Group 33"/>
          <p:cNvGrpSpPr>
            <a:grpSpLocks/>
          </p:cNvGrpSpPr>
          <p:nvPr/>
        </p:nvGrpSpPr>
        <p:grpSpPr bwMode="auto">
          <a:xfrm>
            <a:off x="2124075" y="4581525"/>
            <a:ext cx="3960813" cy="1169988"/>
            <a:chOff x="1020" y="2886"/>
            <a:chExt cx="2495" cy="737"/>
          </a:xfrm>
        </p:grpSpPr>
        <p:sp>
          <p:nvSpPr>
            <p:cNvPr id="23561" name="Rectangle 24"/>
            <p:cNvSpPr>
              <a:spLocks noChangeArrowheads="1"/>
            </p:cNvSpPr>
            <p:nvPr/>
          </p:nvSpPr>
          <p:spPr bwMode="auto">
            <a:xfrm>
              <a:off x="1020" y="2931"/>
              <a:ext cx="894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6600" b="1">
                  <a:solidFill>
                    <a:schemeClr val="accent2"/>
                  </a:solidFill>
                </a:rPr>
                <a:t>F =</a:t>
              </a:r>
              <a:endParaRPr lang="ru-RU" sz="6600" b="1">
                <a:solidFill>
                  <a:schemeClr val="accent2"/>
                </a:solidFill>
              </a:endParaRPr>
            </a:p>
          </p:txBody>
        </p:sp>
        <p:sp>
          <p:nvSpPr>
            <p:cNvPr id="23562" name="Text Box 26"/>
            <p:cNvSpPr txBox="1">
              <a:spLocks noChangeArrowheads="1"/>
            </p:cNvSpPr>
            <p:nvPr/>
          </p:nvSpPr>
          <p:spPr bwMode="auto">
            <a:xfrm>
              <a:off x="1927" y="2886"/>
              <a:ext cx="1588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6600" b="1">
                  <a:solidFill>
                    <a:schemeClr val="accent2"/>
                  </a:solidFill>
                </a:rPr>
                <a:t>mg</a:t>
              </a:r>
              <a:endParaRPr lang="ru-RU" sz="6600" b="1">
                <a:solidFill>
                  <a:schemeClr val="accent2"/>
                </a:solidFill>
              </a:endParaRPr>
            </a:p>
          </p:txBody>
        </p:sp>
      </p:grp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755650" y="4941888"/>
            <a:ext cx="7921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800000"/>
                </a:solidFill>
              </a:rPr>
              <a:t>2.</a:t>
            </a:r>
          </a:p>
        </p:txBody>
      </p:sp>
      <p:sp>
        <p:nvSpPr>
          <p:cNvPr id="29728" name="Text Box 32"/>
          <p:cNvSpPr txBox="1">
            <a:spLocks noChangeArrowheads="1"/>
          </p:cNvSpPr>
          <p:nvPr/>
        </p:nvSpPr>
        <p:spPr bwMode="auto">
          <a:xfrm>
            <a:off x="611188" y="5805488"/>
            <a:ext cx="77771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accent2"/>
                </a:solidFill>
              </a:rPr>
              <a:t>g</a:t>
            </a:r>
            <a:r>
              <a:rPr lang="ru-RU" sz="3200" b="1">
                <a:solidFill>
                  <a:schemeClr val="accent2"/>
                </a:solidFill>
              </a:rPr>
              <a:t> – ускорение свободного падения.</a:t>
            </a:r>
          </a:p>
        </p:txBody>
      </p:sp>
      <p:sp>
        <p:nvSpPr>
          <p:cNvPr id="23560" name="WordArt 34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561657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CCFF"/>
                    </a:gs>
                    <a:gs pos="100000">
                      <a:srgbClr val="000000"/>
                    </a:gs>
                  </a:gsLst>
                  <a:lin ang="5400000" scaled="1"/>
                </a:gradFill>
                <a:latin typeface="Arial"/>
                <a:cs typeface="Arial"/>
              </a:rPr>
              <a:t>Формулы: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24" grpId="0"/>
      <p:bldP spid="297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4" name="Rectangle 44" descr="Крупная сетка"/>
          <p:cNvSpPr>
            <a:spLocks noChangeArrowheads="1"/>
          </p:cNvSpPr>
          <p:nvPr/>
        </p:nvSpPr>
        <p:spPr bwMode="auto">
          <a:xfrm>
            <a:off x="323850" y="765175"/>
            <a:ext cx="8496300" cy="2087563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Text Box 15"/>
          <p:cNvSpPr txBox="1">
            <a:spLocks noChangeArrowheads="1"/>
          </p:cNvSpPr>
          <p:nvPr/>
        </p:nvSpPr>
        <p:spPr bwMode="auto">
          <a:xfrm>
            <a:off x="863600" y="0"/>
            <a:ext cx="828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i="1">
                <a:solidFill>
                  <a:srgbClr val="800000"/>
                </a:solidFill>
              </a:rPr>
              <a:t>g </a:t>
            </a:r>
            <a:r>
              <a:rPr lang="ru-RU" sz="3200" b="1" i="1">
                <a:solidFill>
                  <a:srgbClr val="800000"/>
                </a:solidFill>
              </a:rPr>
              <a:t>зависит:</a:t>
            </a:r>
          </a:p>
        </p:txBody>
      </p:sp>
      <p:sp>
        <p:nvSpPr>
          <p:cNvPr id="30736" name="Text Box 16" descr="Точечная сетка"/>
          <p:cNvSpPr txBox="1">
            <a:spLocks noChangeArrowheads="1"/>
          </p:cNvSpPr>
          <p:nvPr/>
        </p:nvSpPr>
        <p:spPr bwMode="auto">
          <a:xfrm>
            <a:off x="323850" y="836613"/>
            <a:ext cx="3240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3200" b="1">
                <a:solidFill>
                  <a:srgbClr val="000066"/>
                </a:solidFill>
              </a:rPr>
              <a:t>от высоты </a:t>
            </a:r>
            <a:endParaRPr lang="en-US" sz="3200" b="1">
              <a:solidFill>
                <a:srgbClr val="000066"/>
              </a:solidFill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над Землёй</a:t>
            </a:r>
            <a:r>
              <a:rPr lang="en-US" sz="3200" b="1">
                <a:solidFill>
                  <a:srgbClr val="000066"/>
                </a:solidFill>
              </a:rPr>
              <a:t> </a:t>
            </a:r>
            <a:endParaRPr lang="ru-RU" sz="3200" b="1">
              <a:solidFill>
                <a:srgbClr val="000066"/>
              </a:solidFill>
            </a:endParaRPr>
          </a:p>
        </p:txBody>
      </p:sp>
      <p:sp>
        <p:nvSpPr>
          <p:cNvPr id="30737" name="Text Box 17" descr="Крупная сетка"/>
          <p:cNvSpPr txBox="1">
            <a:spLocks noChangeArrowheads="1"/>
          </p:cNvSpPr>
          <p:nvPr/>
        </p:nvSpPr>
        <p:spPr bwMode="auto">
          <a:xfrm>
            <a:off x="323850" y="3213100"/>
            <a:ext cx="8423275" cy="57943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2. от географической широты;</a:t>
            </a:r>
          </a:p>
        </p:txBody>
      </p:sp>
      <p:sp>
        <p:nvSpPr>
          <p:cNvPr id="30738" name="Text Box 18" descr="Крупная сетка"/>
          <p:cNvSpPr txBox="1">
            <a:spLocks noChangeArrowheads="1"/>
          </p:cNvSpPr>
          <p:nvPr/>
        </p:nvSpPr>
        <p:spPr bwMode="auto">
          <a:xfrm>
            <a:off x="250825" y="4292600"/>
            <a:ext cx="8424863" cy="579438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3. от пород земной коры;</a:t>
            </a:r>
          </a:p>
        </p:txBody>
      </p:sp>
      <p:sp>
        <p:nvSpPr>
          <p:cNvPr id="30739" name="Text Box 19" descr="Крупная сетка"/>
          <p:cNvSpPr txBox="1">
            <a:spLocks noChangeArrowheads="1"/>
          </p:cNvSpPr>
          <p:nvPr/>
        </p:nvSpPr>
        <p:spPr bwMode="auto">
          <a:xfrm>
            <a:off x="250825" y="5229225"/>
            <a:ext cx="8642350" cy="1311275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4. от формы Земли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полюс – 9,8 м/с,  экватор – 9,78м/с</a:t>
            </a:r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4211638" y="59499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66"/>
                </a:solidFill>
              </a:rPr>
              <a:t>2</a:t>
            </a:r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8027988" y="594995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66"/>
                </a:solidFill>
              </a:rPr>
              <a:t>2</a:t>
            </a: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4716463" y="692150"/>
            <a:ext cx="3840162" cy="2047875"/>
            <a:chOff x="3061" y="618"/>
            <a:chExt cx="2419" cy="1290"/>
          </a:xfrm>
        </p:grpSpPr>
        <p:sp>
          <p:nvSpPr>
            <p:cNvPr id="24588" name="Text Box 35"/>
            <p:cNvSpPr txBox="1">
              <a:spLocks noChangeArrowheads="1"/>
            </p:cNvSpPr>
            <p:nvPr/>
          </p:nvSpPr>
          <p:spPr bwMode="auto">
            <a:xfrm>
              <a:off x="3424" y="890"/>
              <a:ext cx="997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800" b="1">
                  <a:solidFill>
                    <a:srgbClr val="800000"/>
                  </a:solidFill>
                </a:rPr>
                <a:t>=</a:t>
              </a:r>
              <a:r>
                <a:rPr lang="en-US" sz="6600" b="1">
                  <a:solidFill>
                    <a:srgbClr val="800000"/>
                  </a:solidFill>
                </a:rPr>
                <a:t> </a:t>
              </a:r>
              <a:r>
                <a:rPr lang="en-US" sz="4800" b="1">
                  <a:solidFill>
                    <a:srgbClr val="800000"/>
                  </a:solidFill>
                </a:rPr>
                <a:t>G</a:t>
              </a:r>
              <a:endParaRPr lang="ru-RU" sz="4800" b="1">
                <a:solidFill>
                  <a:srgbClr val="800000"/>
                </a:solidFill>
              </a:endParaRPr>
            </a:p>
          </p:txBody>
        </p:sp>
        <p:sp>
          <p:nvSpPr>
            <p:cNvPr id="24589" name="Line 36"/>
            <p:cNvSpPr>
              <a:spLocks noChangeShapeType="1"/>
            </p:cNvSpPr>
            <p:nvPr/>
          </p:nvSpPr>
          <p:spPr bwMode="auto">
            <a:xfrm>
              <a:off x="4241" y="1253"/>
              <a:ext cx="1179" cy="0"/>
            </a:xfrm>
            <a:prstGeom prst="line">
              <a:avLst/>
            </a:prstGeom>
            <a:noFill/>
            <a:ln w="76200">
              <a:solidFill>
                <a:srgbClr val="8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0" name="Rectangle 37"/>
            <p:cNvSpPr>
              <a:spLocks noChangeArrowheads="1"/>
            </p:cNvSpPr>
            <p:nvPr/>
          </p:nvSpPr>
          <p:spPr bwMode="auto">
            <a:xfrm>
              <a:off x="4694" y="618"/>
              <a:ext cx="499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800" b="1">
                  <a:solidFill>
                    <a:srgbClr val="800000"/>
                  </a:solidFill>
                </a:rPr>
                <a:t>М</a:t>
              </a:r>
            </a:p>
          </p:txBody>
        </p:sp>
        <p:grpSp>
          <p:nvGrpSpPr>
            <p:cNvPr id="24591" name="Group 38"/>
            <p:cNvGrpSpPr>
              <a:grpSpLocks/>
            </p:cNvGrpSpPr>
            <p:nvPr/>
          </p:nvGrpSpPr>
          <p:grpSpPr bwMode="auto">
            <a:xfrm>
              <a:off x="4241" y="1298"/>
              <a:ext cx="1239" cy="610"/>
              <a:chOff x="2517" y="3339"/>
              <a:chExt cx="1239" cy="610"/>
            </a:xfrm>
          </p:grpSpPr>
          <p:sp>
            <p:nvSpPr>
              <p:cNvPr id="24593" name="Text Box 39"/>
              <p:cNvSpPr txBox="1">
                <a:spLocks noChangeArrowheads="1"/>
              </p:cNvSpPr>
              <p:nvPr/>
            </p:nvSpPr>
            <p:spPr bwMode="auto">
              <a:xfrm>
                <a:off x="3515" y="3339"/>
                <a:ext cx="241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3200" b="1">
                    <a:solidFill>
                      <a:srgbClr val="800000"/>
                    </a:solidFill>
                  </a:rPr>
                  <a:t>2</a:t>
                </a:r>
              </a:p>
            </p:txBody>
          </p:sp>
          <p:sp>
            <p:nvSpPr>
              <p:cNvPr id="24594" name="Rectangle 40"/>
              <p:cNvSpPr>
                <a:spLocks noChangeArrowheads="1"/>
              </p:cNvSpPr>
              <p:nvPr/>
            </p:nvSpPr>
            <p:spPr bwMode="auto">
              <a:xfrm>
                <a:off x="2517" y="3430"/>
                <a:ext cx="1134" cy="5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4800" b="1">
                    <a:solidFill>
                      <a:srgbClr val="800000"/>
                    </a:solidFill>
                  </a:rPr>
                  <a:t>(R</a:t>
                </a:r>
                <a:r>
                  <a:rPr lang="ru-RU" sz="4800" b="1">
                    <a:solidFill>
                      <a:srgbClr val="800000"/>
                    </a:solidFill>
                  </a:rPr>
                  <a:t>+</a:t>
                </a:r>
                <a:r>
                  <a:rPr lang="en-US" sz="4800" b="1">
                    <a:solidFill>
                      <a:srgbClr val="800000"/>
                    </a:solidFill>
                  </a:rPr>
                  <a:t>h)</a:t>
                </a:r>
                <a:endParaRPr lang="ru-RU" sz="4800" b="1">
                  <a:solidFill>
                    <a:srgbClr val="800000"/>
                  </a:solidFill>
                </a:endParaRPr>
              </a:p>
            </p:txBody>
          </p:sp>
        </p:grpSp>
        <p:sp>
          <p:nvSpPr>
            <p:cNvPr id="24592" name="Rectangle 41"/>
            <p:cNvSpPr>
              <a:spLocks noChangeArrowheads="1"/>
            </p:cNvSpPr>
            <p:nvPr/>
          </p:nvSpPr>
          <p:spPr bwMode="auto">
            <a:xfrm>
              <a:off x="3061" y="981"/>
              <a:ext cx="351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 b="1">
                  <a:solidFill>
                    <a:srgbClr val="800000"/>
                  </a:solidFill>
                </a:rPr>
                <a:t>g</a:t>
              </a:r>
              <a:endParaRPr lang="ru-RU" sz="4800" b="1">
                <a:solidFill>
                  <a:srgbClr val="800000"/>
                </a:solidFill>
              </a:endParaRPr>
            </a:p>
          </p:txBody>
        </p:sp>
      </p:grpSp>
      <p:sp>
        <p:nvSpPr>
          <p:cNvPr id="24587" name="AutoShape 45" descr="Голубая тисненая бумага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04825" cy="358775"/>
          </a:xfrm>
          <a:prstGeom prst="actionButtonBackPreviou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4" grpId="0" animBg="1"/>
      <p:bldP spid="30737" grpId="0" animBg="1"/>
      <p:bldP spid="30738" grpId="0" animBg="1"/>
      <p:bldP spid="30739" grpId="0" animBg="1"/>
      <p:bldP spid="30747" grpId="0"/>
      <p:bldP spid="307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Oval 27"/>
          <p:cNvSpPr>
            <a:spLocks noChangeArrowheads="1"/>
          </p:cNvSpPr>
          <p:nvPr/>
        </p:nvSpPr>
        <p:spPr bwMode="auto">
          <a:xfrm>
            <a:off x="4427538" y="5634038"/>
            <a:ext cx="4465637" cy="1223962"/>
          </a:xfrm>
          <a:prstGeom prst="ellipse">
            <a:avLst/>
          </a:prstGeom>
          <a:gradFill rotWithShape="1">
            <a:gsLst>
              <a:gs pos="0">
                <a:srgbClr val="669900"/>
              </a:gs>
              <a:gs pos="100000">
                <a:srgbClr val="000000"/>
              </a:gs>
            </a:gsLst>
            <a:lin ang="5400000" scaled="1"/>
          </a:gradFill>
          <a:ln w="76200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Oval 26"/>
          <p:cNvSpPr>
            <a:spLocks noChangeArrowheads="1"/>
          </p:cNvSpPr>
          <p:nvPr/>
        </p:nvSpPr>
        <p:spPr bwMode="auto">
          <a:xfrm>
            <a:off x="4427538" y="5373688"/>
            <a:ext cx="4465637" cy="1223962"/>
          </a:xfrm>
          <a:prstGeom prst="ellipse">
            <a:avLst/>
          </a:prstGeom>
          <a:solidFill>
            <a:srgbClr val="808000"/>
          </a:solidFill>
          <a:ln w="76200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5003800" y="476250"/>
            <a:ext cx="3384550" cy="5976938"/>
          </a:xfrm>
          <a:prstGeom prst="can">
            <a:avLst>
              <a:gd name="adj" fmla="val 23873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2078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38100">
            <a:solidFill>
              <a:srgbClr val="0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05" name="AutoShape 6"/>
          <p:cNvSpPr>
            <a:spLocks noChangeArrowheads="1"/>
          </p:cNvSpPr>
          <p:nvPr/>
        </p:nvSpPr>
        <p:spPr bwMode="auto">
          <a:xfrm>
            <a:off x="5003800" y="2565400"/>
            <a:ext cx="3384550" cy="3816350"/>
          </a:xfrm>
          <a:prstGeom prst="can">
            <a:avLst>
              <a:gd name="adj" fmla="val 28377"/>
            </a:avLst>
          </a:prstGeom>
          <a:solidFill>
            <a:srgbClr val="3F8DFF"/>
          </a:solidFill>
          <a:ln w="76200">
            <a:solidFill>
              <a:srgbClr val="5B9D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Oval 5"/>
          <p:cNvSpPr>
            <a:spLocks noChangeArrowheads="1"/>
          </p:cNvSpPr>
          <p:nvPr/>
        </p:nvSpPr>
        <p:spPr bwMode="auto">
          <a:xfrm>
            <a:off x="5003800" y="5445125"/>
            <a:ext cx="3384550" cy="936625"/>
          </a:xfrm>
          <a:prstGeom prst="ellipse">
            <a:avLst/>
          </a:prstGeom>
          <a:gradFill rotWithShape="1">
            <a:gsLst>
              <a:gs pos="0">
                <a:srgbClr val="3F8DFF"/>
              </a:gs>
              <a:gs pos="100000">
                <a:srgbClr val="AFD0FF"/>
              </a:gs>
            </a:gsLst>
            <a:lin ang="5400000" scaled="1"/>
          </a:gradFill>
          <a:ln w="76200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0099"/>
              </a:solidFill>
            </a:endParaRPr>
          </a:p>
        </p:txBody>
      </p:sp>
      <p:sp>
        <p:nvSpPr>
          <p:cNvPr id="25607" name="Oval 9"/>
          <p:cNvSpPr>
            <a:spLocks noChangeArrowheads="1"/>
          </p:cNvSpPr>
          <p:nvPr/>
        </p:nvSpPr>
        <p:spPr bwMode="auto">
          <a:xfrm>
            <a:off x="5003800" y="404813"/>
            <a:ext cx="3384550" cy="1008062"/>
          </a:xfrm>
          <a:prstGeom prst="ellipse">
            <a:avLst/>
          </a:prstGeom>
          <a:gradFill rotWithShape="1">
            <a:gsLst>
              <a:gs pos="0">
                <a:srgbClr val="3D8D93"/>
              </a:gs>
              <a:gs pos="50000">
                <a:srgbClr val="FFFFFF"/>
              </a:gs>
              <a:gs pos="100000">
                <a:srgbClr val="3D8D93"/>
              </a:gs>
            </a:gsLst>
            <a:lin ang="0" scaled="1"/>
          </a:gradFill>
          <a:ln w="76200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000099"/>
              </a:solidFill>
            </a:endParaRPr>
          </a:p>
        </p:txBody>
      </p:sp>
      <p:sp>
        <p:nvSpPr>
          <p:cNvPr id="25608" name="AutoShape 14"/>
          <p:cNvSpPr>
            <a:spLocks noChangeArrowheads="1"/>
          </p:cNvSpPr>
          <p:nvPr/>
        </p:nvSpPr>
        <p:spPr bwMode="auto">
          <a:xfrm>
            <a:off x="5003800" y="2492375"/>
            <a:ext cx="3384550" cy="1081088"/>
          </a:xfrm>
          <a:custGeom>
            <a:avLst/>
            <a:gdLst>
              <a:gd name="T0" fmla="*/ 265166156 w 21600"/>
              <a:gd name="T1" fmla="*/ 0 h 21600"/>
              <a:gd name="T2" fmla="*/ 77659275 w 21600"/>
              <a:gd name="T3" fmla="*/ 7923424 h 21600"/>
              <a:gd name="T4" fmla="*/ 0 w 21600"/>
              <a:gd name="T5" fmla="*/ 27054430 h 21600"/>
              <a:gd name="T6" fmla="*/ 77659275 w 21600"/>
              <a:gd name="T7" fmla="*/ 46185427 h 21600"/>
              <a:gd name="T8" fmla="*/ 265166156 w 21600"/>
              <a:gd name="T9" fmla="*/ 54108860 h 21600"/>
              <a:gd name="T10" fmla="*/ 452672900 w 21600"/>
              <a:gd name="T11" fmla="*/ 46185427 h 21600"/>
              <a:gd name="T12" fmla="*/ 530332312 w 21600"/>
              <a:gd name="T13" fmla="*/ 27054430 h 21600"/>
              <a:gd name="T14" fmla="*/ 452672900 w 21600"/>
              <a:gd name="T15" fmla="*/ 7923424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67" y="10800"/>
                </a:moveTo>
                <a:cubicBezTo>
                  <a:pt x="567" y="16452"/>
                  <a:pt x="5148" y="21033"/>
                  <a:pt x="10800" y="21033"/>
                </a:cubicBezTo>
                <a:cubicBezTo>
                  <a:pt x="16452" y="21033"/>
                  <a:pt x="21033" y="16452"/>
                  <a:pt x="21033" y="10800"/>
                </a:cubicBezTo>
                <a:cubicBezTo>
                  <a:pt x="21033" y="5148"/>
                  <a:pt x="16452" y="567"/>
                  <a:pt x="10800" y="567"/>
                </a:cubicBezTo>
                <a:cubicBezTo>
                  <a:pt x="5148" y="567"/>
                  <a:pt x="567" y="5148"/>
                  <a:pt x="567" y="10800"/>
                </a:cubicBezTo>
                <a:close/>
              </a:path>
            </a:pathLst>
          </a:custGeom>
          <a:solidFill>
            <a:srgbClr val="257DFF"/>
          </a:solidFill>
          <a:ln w="9525">
            <a:solidFill>
              <a:srgbClr val="3F8D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5" name="Freeform 17"/>
          <p:cNvSpPr>
            <a:spLocks/>
          </p:cNvSpPr>
          <p:nvPr/>
        </p:nvSpPr>
        <p:spPr bwMode="auto">
          <a:xfrm>
            <a:off x="6084888" y="4868863"/>
            <a:ext cx="1366837" cy="1081087"/>
          </a:xfrm>
          <a:custGeom>
            <a:avLst/>
            <a:gdLst>
              <a:gd name="T0" fmla="*/ 991751 w 645"/>
              <a:gd name="T1" fmla="*/ 11145 h 485"/>
              <a:gd name="T2" fmla="*/ 254295 w 645"/>
              <a:gd name="T3" fmla="*/ 91391 h 485"/>
              <a:gd name="T4" fmla="*/ 152577 w 645"/>
              <a:gd name="T5" fmla="*/ 198385 h 485"/>
              <a:gd name="T6" fmla="*/ 101718 w 645"/>
              <a:gd name="T7" fmla="*/ 278631 h 485"/>
              <a:gd name="T8" fmla="*/ 0 w 645"/>
              <a:gd name="T9" fmla="*/ 546116 h 485"/>
              <a:gd name="T10" fmla="*/ 228866 w 645"/>
              <a:gd name="T11" fmla="*/ 813602 h 485"/>
              <a:gd name="T12" fmla="*/ 432302 w 645"/>
              <a:gd name="T13" fmla="*/ 974093 h 485"/>
              <a:gd name="T14" fmla="*/ 584879 w 645"/>
              <a:gd name="T15" fmla="*/ 1081087 h 485"/>
              <a:gd name="T16" fmla="*/ 1118899 w 645"/>
              <a:gd name="T17" fmla="*/ 947344 h 485"/>
              <a:gd name="T18" fmla="*/ 1195188 w 645"/>
              <a:gd name="T19" fmla="*/ 893847 h 485"/>
              <a:gd name="T20" fmla="*/ 1220617 w 645"/>
              <a:gd name="T21" fmla="*/ 813602 h 485"/>
              <a:gd name="T22" fmla="*/ 1347765 w 645"/>
              <a:gd name="T23" fmla="*/ 679859 h 485"/>
              <a:gd name="T24" fmla="*/ 1169758 w 645"/>
              <a:gd name="T25" fmla="*/ 144888 h 485"/>
              <a:gd name="T26" fmla="*/ 1144329 w 645"/>
              <a:gd name="T27" fmla="*/ 64642 h 485"/>
              <a:gd name="T28" fmla="*/ 839174 w 645"/>
              <a:gd name="T29" fmla="*/ 11145 h 48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45"/>
              <a:gd name="T46" fmla="*/ 0 h 485"/>
              <a:gd name="T47" fmla="*/ 645 w 645"/>
              <a:gd name="T48" fmla="*/ 485 h 48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45" h="485">
                <a:moveTo>
                  <a:pt x="468" y="5"/>
                </a:moveTo>
                <a:cubicBezTo>
                  <a:pt x="313" y="12"/>
                  <a:pt x="242" y="0"/>
                  <a:pt x="120" y="41"/>
                </a:cubicBezTo>
                <a:cubicBezTo>
                  <a:pt x="94" y="120"/>
                  <a:pt x="130" y="42"/>
                  <a:pt x="72" y="89"/>
                </a:cubicBezTo>
                <a:cubicBezTo>
                  <a:pt x="61" y="98"/>
                  <a:pt x="56" y="113"/>
                  <a:pt x="48" y="125"/>
                </a:cubicBezTo>
                <a:cubicBezTo>
                  <a:pt x="36" y="173"/>
                  <a:pt x="27" y="204"/>
                  <a:pt x="0" y="245"/>
                </a:cubicBezTo>
                <a:cubicBezTo>
                  <a:pt x="37" y="301"/>
                  <a:pt x="47" y="345"/>
                  <a:pt x="108" y="365"/>
                </a:cubicBezTo>
                <a:cubicBezTo>
                  <a:pt x="128" y="426"/>
                  <a:pt x="150" y="404"/>
                  <a:pt x="204" y="437"/>
                </a:cubicBezTo>
                <a:cubicBezTo>
                  <a:pt x="229" y="452"/>
                  <a:pt x="276" y="485"/>
                  <a:pt x="276" y="485"/>
                </a:cubicBezTo>
                <a:cubicBezTo>
                  <a:pt x="362" y="468"/>
                  <a:pt x="443" y="446"/>
                  <a:pt x="528" y="425"/>
                </a:cubicBezTo>
                <a:cubicBezTo>
                  <a:pt x="540" y="417"/>
                  <a:pt x="555" y="412"/>
                  <a:pt x="564" y="401"/>
                </a:cubicBezTo>
                <a:cubicBezTo>
                  <a:pt x="572" y="391"/>
                  <a:pt x="570" y="376"/>
                  <a:pt x="576" y="365"/>
                </a:cubicBezTo>
                <a:cubicBezTo>
                  <a:pt x="596" y="325"/>
                  <a:pt x="600" y="329"/>
                  <a:pt x="636" y="305"/>
                </a:cubicBezTo>
                <a:cubicBezTo>
                  <a:pt x="619" y="174"/>
                  <a:pt x="645" y="127"/>
                  <a:pt x="552" y="65"/>
                </a:cubicBezTo>
                <a:cubicBezTo>
                  <a:pt x="548" y="53"/>
                  <a:pt x="550" y="37"/>
                  <a:pt x="540" y="29"/>
                </a:cubicBezTo>
                <a:cubicBezTo>
                  <a:pt x="517" y="11"/>
                  <a:pt x="426" y="5"/>
                  <a:pt x="396" y="5"/>
                </a:cubicBezTo>
              </a:path>
            </a:pathLst>
          </a:custGeom>
          <a:gradFill rotWithShape="1">
            <a:gsLst>
              <a:gs pos="0">
                <a:srgbClr val="F9F3F9"/>
              </a:gs>
              <a:gs pos="100000">
                <a:srgbClr val="800080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PerspectiveFront">
              <a:rot lat="1500000" lon="1500000" rev="0"/>
            </a:camera>
            <a:lightRig rig="legacyFlat2" dir="b"/>
          </a:scene3d>
          <a:sp3d extrusionH="887400" prstMaterial="legacyMatte">
            <a:bevelT w="13500" h="13500" prst="angle"/>
            <a:bevelB w="13500" h="13500" prst="angle"/>
            <a:extrusionClr>
              <a:srgbClr val="800080"/>
            </a:extrusionClr>
          </a:sp3d>
        </p:spPr>
        <p:txBody>
          <a:bodyPr>
            <a:flatTx/>
          </a:bodyPr>
          <a:lstStyle/>
          <a:p>
            <a:endParaRPr lang="ru-RU"/>
          </a:p>
        </p:txBody>
      </p:sp>
      <p:sp>
        <p:nvSpPr>
          <p:cNvPr id="25610" name="AutoShape 16"/>
          <p:cNvSpPr>
            <a:spLocks noChangeArrowheads="1"/>
          </p:cNvSpPr>
          <p:nvPr/>
        </p:nvSpPr>
        <p:spPr bwMode="auto">
          <a:xfrm rot="10800000">
            <a:off x="4787900" y="2060575"/>
            <a:ext cx="3816350" cy="1511300"/>
          </a:xfrm>
          <a:custGeom>
            <a:avLst/>
            <a:gdLst>
              <a:gd name="T0" fmla="*/ 337141803 w 21600"/>
              <a:gd name="T1" fmla="*/ 0 h 21600"/>
              <a:gd name="T2" fmla="*/ 42423673 w 21600"/>
              <a:gd name="T3" fmla="*/ 31125361 h 21600"/>
              <a:gd name="T4" fmla="*/ 337141803 w 21600"/>
              <a:gd name="T5" fmla="*/ 3598153 h 21600"/>
              <a:gd name="T6" fmla="*/ 631859943 w 21600"/>
              <a:gd name="T7" fmla="*/ 31125361 h 21600"/>
              <a:gd name="T8" fmla="*/ 0 60000 65536"/>
              <a:gd name="T9" fmla="*/ 0 60000 65536"/>
              <a:gd name="T10" fmla="*/ 0 60000 65536"/>
              <a:gd name="T11" fmla="*/ 0 60000 65536"/>
              <a:gd name="T12" fmla="*/ 195 w 21600"/>
              <a:gd name="T13" fmla="*/ 0 h 21600"/>
              <a:gd name="T14" fmla="*/ 21405 w 21600"/>
              <a:gd name="T15" fmla="*/ 889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92" y="6515"/>
                </a:moveTo>
                <a:cubicBezTo>
                  <a:pt x="3352" y="2987"/>
                  <a:pt x="6900" y="734"/>
                  <a:pt x="10800" y="735"/>
                </a:cubicBezTo>
                <a:cubicBezTo>
                  <a:pt x="14699" y="735"/>
                  <a:pt x="18247" y="2987"/>
                  <a:pt x="19907" y="6515"/>
                </a:cubicBezTo>
                <a:lnTo>
                  <a:pt x="20572" y="6202"/>
                </a:lnTo>
                <a:cubicBezTo>
                  <a:pt x="18791" y="2416"/>
                  <a:pt x="14983" y="-1"/>
                  <a:pt x="10799" y="0"/>
                </a:cubicBezTo>
                <a:cubicBezTo>
                  <a:pt x="6616" y="0"/>
                  <a:pt x="2808" y="2416"/>
                  <a:pt x="1027" y="6202"/>
                </a:cubicBezTo>
                <a:close/>
              </a:path>
            </a:pathLst>
          </a:custGeom>
          <a:solidFill>
            <a:srgbClr val="257DFF"/>
          </a:solidFill>
          <a:ln w="9525">
            <a:solidFill>
              <a:srgbClr val="71AA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 flipV="1">
            <a:off x="6804025" y="1773238"/>
            <a:ext cx="0" cy="1512887"/>
          </a:xfrm>
          <a:prstGeom prst="line">
            <a:avLst/>
          </a:prstGeom>
          <a:noFill/>
          <a:ln w="101600">
            <a:solidFill>
              <a:srgbClr val="6600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7019925" y="1557338"/>
            <a:ext cx="1008063" cy="879475"/>
            <a:chOff x="1020" y="890"/>
            <a:chExt cx="635" cy="554"/>
          </a:xfrm>
        </p:grpSpPr>
        <p:sp>
          <p:nvSpPr>
            <p:cNvPr id="25620" name="Rectangle 19"/>
            <p:cNvSpPr>
              <a:spLocks noChangeArrowheads="1"/>
            </p:cNvSpPr>
            <p:nvPr/>
          </p:nvSpPr>
          <p:spPr bwMode="auto">
            <a:xfrm>
              <a:off x="1020" y="890"/>
              <a:ext cx="63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400">
                  <a:solidFill>
                    <a:srgbClr val="660033"/>
                  </a:solidFill>
                  <a:latin typeface="Arial Black" pitchFamily="34" charset="0"/>
                </a:rPr>
                <a:t>F</a:t>
              </a:r>
              <a:endParaRPr lang="ru-RU" sz="4400">
                <a:solidFill>
                  <a:srgbClr val="660033"/>
                </a:solidFill>
                <a:latin typeface="Arial Black" pitchFamily="34" charset="0"/>
              </a:endParaRPr>
            </a:p>
          </p:txBody>
        </p:sp>
        <p:sp>
          <p:nvSpPr>
            <p:cNvPr id="25621" name="Line 20"/>
            <p:cNvSpPr>
              <a:spLocks noChangeShapeType="1"/>
            </p:cNvSpPr>
            <p:nvPr/>
          </p:nvSpPr>
          <p:spPr bwMode="auto">
            <a:xfrm>
              <a:off x="1066" y="890"/>
              <a:ext cx="227" cy="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2" name="Text Box 21"/>
            <p:cNvSpPr txBox="1">
              <a:spLocks noChangeArrowheads="1"/>
            </p:cNvSpPr>
            <p:nvPr/>
          </p:nvSpPr>
          <p:spPr bwMode="auto">
            <a:xfrm>
              <a:off x="1247" y="1117"/>
              <a:ext cx="36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660033"/>
                  </a:solidFill>
                </a:rPr>
                <a:t>А</a:t>
              </a:r>
              <a:r>
                <a:rPr lang="ru-RU"/>
                <a:t> </a:t>
              </a:r>
            </a:p>
          </p:txBody>
        </p:sp>
      </p:grpSp>
      <p:sp>
        <p:nvSpPr>
          <p:cNvPr id="25613" name="Line 7"/>
          <p:cNvSpPr>
            <a:spLocks noChangeShapeType="1"/>
          </p:cNvSpPr>
          <p:nvPr/>
        </p:nvSpPr>
        <p:spPr bwMode="auto">
          <a:xfrm>
            <a:off x="5003800" y="981075"/>
            <a:ext cx="0" cy="4895850"/>
          </a:xfrm>
          <a:prstGeom prst="line">
            <a:avLst/>
          </a:prstGeom>
          <a:noFill/>
          <a:ln w="76200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4" name="Line 8"/>
          <p:cNvSpPr>
            <a:spLocks noChangeShapeType="1"/>
          </p:cNvSpPr>
          <p:nvPr/>
        </p:nvSpPr>
        <p:spPr bwMode="auto">
          <a:xfrm>
            <a:off x="8388350" y="981075"/>
            <a:ext cx="0" cy="4895850"/>
          </a:xfrm>
          <a:prstGeom prst="line">
            <a:avLst/>
          </a:prstGeom>
          <a:noFill/>
          <a:ln w="76200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796" name="Text Box 28"/>
          <p:cNvSpPr txBox="1">
            <a:spLocks noChangeArrowheads="1"/>
          </p:cNvSpPr>
          <p:nvPr/>
        </p:nvSpPr>
        <p:spPr bwMode="auto">
          <a:xfrm>
            <a:off x="395288" y="1412875"/>
            <a:ext cx="432117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accent2"/>
                </a:solidFill>
              </a:rPr>
              <a:t>На тело, погружённое в жидкость или газ, действует</a:t>
            </a:r>
            <a:r>
              <a:rPr lang="ru-RU" sz="2800" b="1"/>
              <a:t> </a:t>
            </a:r>
            <a:r>
              <a:rPr lang="ru-RU" sz="2800" b="1">
                <a:solidFill>
                  <a:srgbClr val="660033"/>
                </a:solidFill>
              </a:rPr>
              <a:t>выталкивающая</a:t>
            </a:r>
            <a:r>
              <a:rPr lang="ru-RU" sz="2800" b="1"/>
              <a:t> </a:t>
            </a:r>
            <a:r>
              <a:rPr lang="ru-RU" sz="2800" b="1">
                <a:solidFill>
                  <a:srgbClr val="660033"/>
                </a:solidFill>
              </a:rPr>
              <a:t>(архимедова) сила, </a:t>
            </a:r>
            <a:r>
              <a:rPr lang="ru-RU" sz="2800" b="1">
                <a:solidFill>
                  <a:schemeClr val="accent2"/>
                </a:solidFill>
              </a:rPr>
              <a:t>направленная противоположно силе тяжести.</a:t>
            </a: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804025" y="5516563"/>
            <a:ext cx="941388" cy="719137"/>
            <a:chOff x="1066" y="3566"/>
            <a:chExt cx="593" cy="453"/>
          </a:xfrm>
        </p:grpSpPr>
        <p:sp>
          <p:nvSpPr>
            <p:cNvPr id="25617" name="Line 29"/>
            <p:cNvSpPr>
              <a:spLocks noChangeShapeType="1"/>
            </p:cNvSpPr>
            <p:nvPr/>
          </p:nvSpPr>
          <p:spPr bwMode="auto">
            <a:xfrm>
              <a:off x="1066" y="3566"/>
              <a:ext cx="0" cy="453"/>
            </a:xfrm>
            <a:prstGeom prst="line">
              <a:avLst/>
            </a:prstGeom>
            <a:noFill/>
            <a:ln w="101600">
              <a:solidFill>
                <a:srgbClr val="00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8" name="Rectangle 30"/>
            <p:cNvSpPr>
              <a:spLocks noChangeArrowheads="1"/>
            </p:cNvSpPr>
            <p:nvPr/>
          </p:nvSpPr>
          <p:spPr bwMode="auto">
            <a:xfrm>
              <a:off x="1111" y="3608"/>
              <a:ext cx="5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 b="1">
                  <a:solidFill>
                    <a:srgbClr val="005000"/>
                  </a:solidFill>
                </a:rPr>
                <a:t>mg</a:t>
              </a:r>
              <a:endParaRPr lang="ru-RU" sz="3600" b="1">
                <a:solidFill>
                  <a:srgbClr val="005000"/>
                </a:solidFill>
              </a:endParaRPr>
            </a:p>
          </p:txBody>
        </p:sp>
        <p:sp>
          <p:nvSpPr>
            <p:cNvPr id="25619" name="Line 31"/>
            <p:cNvSpPr>
              <a:spLocks noChangeShapeType="1"/>
            </p:cNvSpPr>
            <p:nvPr/>
          </p:nvSpPr>
          <p:spPr bwMode="auto">
            <a:xfrm>
              <a:off x="1383" y="3657"/>
              <a:ext cx="226" cy="0"/>
            </a:xfrm>
            <a:prstGeom prst="line">
              <a:avLst/>
            </a:prstGeom>
            <a:noFill/>
            <a:ln w="57150">
              <a:solidFill>
                <a:srgbClr val="00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2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59259E-6 L 0.004 -0.3201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6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5" grpId="0" animBg="1"/>
      <p:bldP spid="3278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3" descr="Коричневый мрамор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704137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Monotype Corsiva"/>
              </a:rPr>
              <a:t>Закон Архимеда.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250825" y="1628775"/>
            <a:ext cx="4786313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660033"/>
                </a:solidFill>
              </a:rPr>
              <a:t>На тело, погружённое в жидкость или газ, действует выталкивающая сила, направленная вертикально вверх и равная по модулю весу жидкости или газа, вытесненного телом.</a:t>
            </a:r>
          </a:p>
        </p:txBody>
      </p:sp>
      <p:pic>
        <p:nvPicPr>
          <p:cNvPr id="26628" name="Picture 1024" descr="Архиме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1700213"/>
            <a:ext cx="3744912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4" descr="Газетная бумага"/>
          <p:cNvSpPr>
            <a:spLocks noChangeArrowheads="1"/>
          </p:cNvSpPr>
          <p:nvPr/>
        </p:nvSpPr>
        <p:spPr bwMode="auto">
          <a:xfrm>
            <a:off x="395288" y="4292600"/>
            <a:ext cx="8497887" cy="22320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Rectangle 30" descr="Газетная бумага"/>
          <p:cNvSpPr>
            <a:spLocks noChangeArrowheads="1"/>
          </p:cNvSpPr>
          <p:nvPr/>
        </p:nvSpPr>
        <p:spPr bwMode="auto">
          <a:xfrm>
            <a:off x="395288" y="1773238"/>
            <a:ext cx="8497887" cy="2232025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76200">
            <a:pattFill prst="sphere">
              <a:fgClr>
                <a:schemeClr val="bg1"/>
              </a:fgClr>
              <a:bgClr>
                <a:srgbClr val="FFFFFF"/>
              </a:bgClr>
            </a:patt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2" name="WordArt 6" descr="Газетная бумага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208962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-180">
                <a:ln w="9525">
                  <a:noFill/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Mistral"/>
              </a:rPr>
              <a:t>формулы: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484438" y="4797425"/>
            <a:ext cx="5184775" cy="1482725"/>
            <a:chOff x="1610" y="2296"/>
            <a:chExt cx="3266" cy="934"/>
          </a:xfrm>
        </p:grpSpPr>
        <p:sp>
          <p:nvSpPr>
            <p:cNvPr id="27663" name="Text Box 10"/>
            <p:cNvSpPr txBox="1">
              <a:spLocks noChangeArrowheads="1"/>
            </p:cNvSpPr>
            <p:nvPr/>
          </p:nvSpPr>
          <p:spPr bwMode="auto">
            <a:xfrm>
              <a:off x="2200" y="2387"/>
              <a:ext cx="267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6000" b="1">
                  <a:solidFill>
                    <a:schemeClr val="accent2"/>
                  </a:solidFill>
                </a:rPr>
                <a:t>= </a:t>
              </a:r>
              <a:r>
                <a:rPr lang="el-GR" sz="6000" b="1">
                  <a:solidFill>
                    <a:schemeClr val="accent2"/>
                  </a:solidFill>
                  <a:cs typeface="Arial" charset="0"/>
                </a:rPr>
                <a:t>ρ</a:t>
              </a:r>
              <a:r>
                <a:rPr lang="en-US" sz="6000" b="1">
                  <a:solidFill>
                    <a:schemeClr val="accent2"/>
                  </a:solidFill>
                  <a:cs typeface="Arial" charset="0"/>
                </a:rPr>
                <a:t> </a:t>
              </a:r>
              <a:r>
                <a:rPr lang="ru-RU" sz="6000" b="1">
                  <a:solidFill>
                    <a:schemeClr val="accent2"/>
                  </a:solidFill>
                  <a:cs typeface="Arial" charset="0"/>
                </a:rPr>
                <a:t> </a:t>
              </a:r>
              <a:r>
                <a:rPr lang="en-US" sz="6000" b="1">
                  <a:solidFill>
                    <a:schemeClr val="accent2"/>
                  </a:solidFill>
                  <a:cs typeface="Arial" charset="0"/>
                </a:rPr>
                <a:t>g V</a:t>
              </a:r>
              <a:endParaRPr lang="el-GR" sz="6000" b="1">
                <a:solidFill>
                  <a:schemeClr val="accent2"/>
                </a:solidFill>
                <a:cs typeface="Arial" charset="0"/>
              </a:endParaRPr>
            </a:p>
          </p:txBody>
        </p:sp>
        <p:sp>
          <p:nvSpPr>
            <p:cNvPr id="27664" name="Text Box 12"/>
            <p:cNvSpPr txBox="1">
              <a:spLocks noChangeArrowheads="1"/>
            </p:cNvSpPr>
            <p:nvPr/>
          </p:nvSpPr>
          <p:spPr bwMode="auto">
            <a:xfrm>
              <a:off x="3878" y="2614"/>
              <a:ext cx="454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400" b="1">
                  <a:solidFill>
                    <a:schemeClr val="accent2"/>
                  </a:solidFill>
                </a:rPr>
                <a:t>т</a:t>
              </a:r>
            </a:p>
          </p:txBody>
        </p:sp>
        <p:sp>
          <p:nvSpPr>
            <p:cNvPr id="27665" name="Text Box 13"/>
            <p:cNvSpPr txBox="1">
              <a:spLocks noChangeArrowheads="1"/>
            </p:cNvSpPr>
            <p:nvPr/>
          </p:nvSpPr>
          <p:spPr bwMode="auto">
            <a:xfrm>
              <a:off x="2789" y="2750"/>
              <a:ext cx="49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400" b="1">
                  <a:solidFill>
                    <a:schemeClr val="accent2"/>
                  </a:solidFill>
                </a:rPr>
                <a:t>ж</a:t>
              </a:r>
            </a:p>
          </p:txBody>
        </p:sp>
        <p:grpSp>
          <p:nvGrpSpPr>
            <p:cNvPr id="27666" name="Group 15"/>
            <p:cNvGrpSpPr>
              <a:grpSpLocks/>
            </p:cNvGrpSpPr>
            <p:nvPr/>
          </p:nvGrpSpPr>
          <p:grpSpPr bwMode="auto">
            <a:xfrm>
              <a:off x="1610" y="2296"/>
              <a:ext cx="589" cy="854"/>
              <a:chOff x="4649" y="1967"/>
              <a:chExt cx="589" cy="854"/>
            </a:xfrm>
          </p:grpSpPr>
          <p:sp>
            <p:nvSpPr>
              <p:cNvPr id="27667" name="Text Box 11"/>
              <p:cNvSpPr txBox="1">
                <a:spLocks noChangeArrowheads="1"/>
              </p:cNvSpPr>
              <p:nvPr/>
            </p:nvSpPr>
            <p:spPr bwMode="auto">
              <a:xfrm>
                <a:off x="4785" y="2341"/>
                <a:ext cx="453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4400" b="1">
                    <a:solidFill>
                      <a:schemeClr val="accent2"/>
                    </a:solidFill>
                  </a:rPr>
                  <a:t>A </a:t>
                </a:r>
                <a:endParaRPr lang="ru-RU" sz="4400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27668" name="Rectangle 14"/>
              <p:cNvSpPr>
                <a:spLocks noChangeArrowheads="1"/>
              </p:cNvSpPr>
              <p:nvPr/>
            </p:nvSpPr>
            <p:spPr bwMode="auto">
              <a:xfrm>
                <a:off x="4649" y="1967"/>
                <a:ext cx="439" cy="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600" b="1">
                    <a:solidFill>
                      <a:schemeClr val="accent2"/>
                    </a:solidFill>
                  </a:rPr>
                  <a:t>F</a:t>
                </a:r>
                <a:endParaRPr lang="ru-RU" sz="6600" b="1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484438" y="2349500"/>
            <a:ext cx="6049962" cy="1355725"/>
            <a:chOff x="1655" y="1207"/>
            <a:chExt cx="3675" cy="854"/>
          </a:xfrm>
        </p:grpSpPr>
        <p:sp>
          <p:nvSpPr>
            <p:cNvPr id="27657" name="Text Box 7"/>
            <p:cNvSpPr txBox="1">
              <a:spLocks noChangeArrowheads="1"/>
            </p:cNvSpPr>
            <p:nvPr/>
          </p:nvSpPr>
          <p:spPr bwMode="auto">
            <a:xfrm>
              <a:off x="2200" y="1207"/>
              <a:ext cx="3130" cy="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6600" b="1">
                  <a:solidFill>
                    <a:schemeClr val="accent2"/>
                  </a:solidFill>
                </a:rPr>
                <a:t>= P   - </a:t>
              </a:r>
              <a:r>
                <a:rPr lang="ru-RU" sz="6600" b="1">
                  <a:solidFill>
                    <a:schemeClr val="accent2"/>
                  </a:solidFill>
                </a:rPr>
                <a:t> </a:t>
              </a:r>
              <a:r>
                <a:rPr lang="en-US" sz="6600" b="1">
                  <a:solidFill>
                    <a:schemeClr val="accent2"/>
                  </a:solidFill>
                </a:rPr>
                <a:t>P</a:t>
              </a:r>
              <a:endParaRPr lang="ru-RU" sz="6600" b="1">
                <a:solidFill>
                  <a:schemeClr val="accent2"/>
                </a:solidFill>
              </a:endParaRPr>
            </a:p>
          </p:txBody>
        </p:sp>
        <p:sp>
          <p:nvSpPr>
            <p:cNvPr id="27658" name="Text Box 8"/>
            <p:cNvSpPr txBox="1">
              <a:spLocks noChangeArrowheads="1"/>
            </p:cNvSpPr>
            <p:nvPr/>
          </p:nvSpPr>
          <p:spPr bwMode="auto">
            <a:xfrm>
              <a:off x="4150" y="1616"/>
              <a:ext cx="72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chemeClr val="accent2"/>
                  </a:solidFill>
                </a:rPr>
                <a:t>Вод</a:t>
              </a:r>
              <a:r>
                <a:rPr lang="ru-RU" sz="2800">
                  <a:solidFill>
                    <a:schemeClr val="accent2"/>
                  </a:solidFill>
                </a:rPr>
                <a:t>.</a:t>
              </a:r>
            </a:p>
          </p:txBody>
        </p:sp>
        <p:sp>
          <p:nvSpPr>
            <p:cNvPr id="27659" name="Rectangle 9"/>
            <p:cNvSpPr>
              <a:spLocks noChangeArrowheads="1"/>
            </p:cNvSpPr>
            <p:nvPr/>
          </p:nvSpPr>
          <p:spPr bwMode="auto">
            <a:xfrm>
              <a:off x="2925" y="1616"/>
              <a:ext cx="70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chemeClr val="accent2"/>
                  </a:solidFill>
                </a:rPr>
                <a:t>Возд</a:t>
              </a:r>
              <a:r>
                <a:rPr lang="ru-RU" sz="2800" b="1">
                  <a:solidFill>
                    <a:srgbClr val="333300"/>
                  </a:solidFill>
                </a:rPr>
                <a:t>.</a:t>
              </a:r>
            </a:p>
          </p:txBody>
        </p:sp>
        <p:grpSp>
          <p:nvGrpSpPr>
            <p:cNvPr id="27660" name="Group 16"/>
            <p:cNvGrpSpPr>
              <a:grpSpLocks/>
            </p:cNvGrpSpPr>
            <p:nvPr/>
          </p:nvGrpSpPr>
          <p:grpSpPr bwMode="auto">
            <a:xfrm>
              <a:off x="1655" y="1207"/>
              <a:ext cx="589" cy="854"/>
              <a:chOff x="4649" y="1967"/>
              <a:chExt cx="589" cy="854"/>
            </a:xfrm>
          </p:grpSpPr>
          <p:sp>
            <p:nvSpPr>
              <p:cNvPr id="27661" name="Text Box 17"/>
              <p:cNvSpPr txBox="1">
                <a:spLocks noChangeArrowheads="1"/>
              </p:cNvSpPr>
              <p:nvPr/>
            </p:nvSpPr>
            <p:spPr bwMode="auto">
              <a:xfrm>
                <a:off x="4785" y="2341"/>
                <a:ext cx="453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4400" b="1">
                    <a:solidFill>
                      <a:schemeClr val="accent2"/>
                    </a:solidFill>
                  </a:rPr>
                  <a:t>A</a:t>
                </a:r>
                <a:r>
                  <a:rPr lang="en-US" sz="4400" b="1">
                    <a:solidFill>
                      <a:srgbClr val="333300"/>
                    </a:solidFill>
                  </a:rPr>
                  <a:t> </a:t>
                </a:r>
                <a:endParaRPr lang="ru-RU" sz="4400" b="1">
                  <a:solidFill>
                    <a:srgbClr val="333300"/>
                  </a:solidFill>
                </a:endParaRPr>
              </a:p>
            </p:txBody>
          </p:sp>
          <p:sp>
            <p:nvSpPr>
              <p:cNvPr id="27662" name="Rectangle 18"/>
              <p:cNvSpPr>
                <a:spLocks noChangeArrowheads="1"/>
              </p:cNvSpPr>
              <p:nvPr/>
            </p:nvSpPr>
            <p:spPr bwMode="auto">
              <a:xfrm>
                <a:off x="4649" y="1967"/>
                <a:ext cx="439" cy="6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6600" b="1">
                    <a:solidFill>
                      <a:schemeClr val="accent2"/>
                    </a:solidFill>
                  </a:rPr>
                  <a:t>F</a:t>
                </a:r>
                <a:endParaRPr lang="ru-RU" sz="6600" b="1">
                  <a:solidFill>
                    <a:schemeClr val="accent2"/>
                  </a:solidFill>
                </a:endParaRPr>
              </a:p>
            </p:txBody>
          </p:sp>
        </p:grpSp>
      </p:grpSp>
      <p:sp>
        <p:nvSpPr>
          <p:cNvPr id="27655" name="Text Box 32"/>
          <p:cNvSpPr txBox="1">
            <a:spLocks noChangeArrowheads="1"/>
          </p:cNvSpPr>
          <p:nvPr/>
        </p:nvSpPr>
        <p:spPr bwMode="auto">
          <a:xfrm>
            <a:off x="1187450" y="2492375"/>
            <a:ext cx="1008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bg2"/>
                </a:solidFill>
              </a:rPr>
              <a:t>1.</a:t>
            </a:r>
          </a:p>
        </p:txBody>
      </p:sp>
      <p:sp>
        <p:nvSpPr>
          <p:cNvPr id="27656" name="Text Box 33"/>
          <p:cNvSpPr txBox="1">
            <a:spLocks noChangeArrowheads="1"/>
          </p:cNvSpPr>
          <p:nvPr/>
        </p:nvSpPr>
        <p:spPr bwMode="auto">
          <a:xfrm>
            <a:off x="1331913" y="5084763"/>
            <a:ext cx="10080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chemeClr val="bg2"/>
                </a:solidFill>
              </a:rPr>
              <a:t>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827088" y="333375"/>
            <a:ext cx="72723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990000"/>
                </a:solidFill>
                <a:latin typeface="Comic Sans MS" pitchFamily="66" charset="0"/>
              </a:rPr>
              <a:t>Условия плавания тел.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258888" y="2852738"/>
            <a:ext cx="76327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chemeClr val="accent2"/>
                </a:solidFill>
              </a:rPr>
              <a:t>F</a:t>
            </a:r>
            <a:r>
              <a:rPr lang="ru-RU" sz="4400" b="1">
                <a:solidFill>
                  <a:schemeClr val="accent2"/>
                </a:solidFill>
              </a:rPr>
              <a:t> </a:t>
            </a:r>
            <a:r>
              <a:rPr lang="en-US" sz="4400" b="1">
                <a:solidFill>
                  <a:schemeClr val="accent2"/>
                </a:solidFill>
              </a:rPr>
              <a:t>a</a:t>
            </a:r>
            <a:r>
              <a:rPr lang="ru-RU" sz="4400" b="1">
                <a:solidFill>
                  <a:schemeClr val="accent2"/>
                </a:solidFill>
              </a:rPr>
              <a:t> </a:t>
            </a:r>
            <a:r>
              <a:rPr lang="en-US" sz="4400" b="1">
                <a:solidFill>
                  <a:schemeClr val="accent2"/>
                </a:solidFill>
                <a:cs typeface="Arial" charset="0"/>
              </a:rPr>
              <a:t>&lt;</a:t>
            </a:r>
            <a:r>
              <a:rPr lang="ru-RU" sz="4400" b="1">
                <a:solidFill>
                  <a:schemeClr val="accent2"/>
                </a:solidFill>
              </a:rPr>
              <a:t> </a:t>
            </a:r>
            <a:r>
              <a:rPr lang="en-US" sz="4400" b="1">
                <a:solidFill>
                  <a:schemeClr val="accent2"/>
                </a:solidFill>
              </a:rPr>
              <a:t>mg </a:t>
            </a:r>
            <a:r>
              <a:rPr lang="ru-RU" sz="4400" b="1">
                <a:solidFill>
                  <a:schemeClr val="accent2"/>
                </a:solidFill>
              </a:rPr>
              <a:t>     </a:t>
            </a:r>
            <a:r>
              <a:rPr lang="ru-RU" sz="2800" b="1">
                <a:solidFill>
                  <a:schemeClr val="accent2"/>
                </a:solidFill>
              </a:rPr>
              <a:t>или </a:t>
            </a:r>
            <a:r>
              <a:rPr lang="ru-RU" sz="4400" b="1">
                <a:solidFill>
                  <a:schemeClr val="accent2"/>
                </a:solidFill>
              </a:rPr>
              <a:t>     </a:t>
            </a:r>
            <a:r>
              <a:rPr lang="el-GR" sz="4400" b="1">
                <a:solidFill>
                  <a:schemeClr val="accent2"/>
                </a:solidFill>
              </a:rPr>
              <a:t>ρ</a:t>
            </a:r>
            <a:r>
              <a:rPr lang="ru-RU" sz="3200" b="1">
                <a:solidFill>
                  <a:schemeClr val="accent2"/>
                </a:solidFill>
              </a:rPr>
              <a:t>ж</a:t>
            </a:r>
            <a:r>
              <a:rPr lang="ru-RU" sz="4400" b="1">
                <a:solidFill>
                  <a:schemeClr val="accent2"/>
                </a:solidFill>
              </a:rPr>
              <a:t> </a:t>
            </a:r>
            <a:r>
              <a:rPr lang="en-US" sz="4400" b="1">
                <a:solidFill>
                  <a:schemeClr val="accent2"/>
                </a:solidFill>
                <a:cs typeface="Arial" charset="0"/>
              </a:rPr>
              <a:t>&lt;</a:t>
            </a:r>
            <a:r>
              <a:rPr lang="ru-RU" sz="4400" b="1"/>
              <a:t> </a:t>
            </a:r>
            <a:r>
              <a:rPr lang="el-GR" sz="4400" b="1">
                <a:solidFill>
                  <a:schemeClr val="accent2"/>
                </a:solidFill>
              </a:rPr>
              <a:t>ρ</a:t>
            </a:r>
            <a:r>
              <a:rPr lang="ru-RU" sz="3200" b="1">
                <a:solidFill>
                  <a:schemeClr val="accent2"/>
                </a:solidFill>
              </a:rPr>
              <a:t>т,</a:t>
            </a:r>
            <a:r>
              <a:rPr lang="el-GR" sz="4400" b="1"/>
              <a:t> </a:t>
            </a:r>
            <a:r>
              <a:rPr lang="ru-RU" sz="4400" b="1">
                <a:solidFill>
                  <a:schemeClr val="accent2"/>
                </a:solidFill>
              </a:rPr>
              <a:t>тело тонет;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468313" y="1412875"/>
            <a:ext cx="7207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990000"/>
                </a:solidFill>
              </a:rPr>
              <a:t>1.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258888" y="1268413"/>
            <a:ext cx="756126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F</a:t>
            </a:r>
            <a:r>
              <a:rPr lang="en-US" sz="4400" b="1">
                <a:solidFill>
                  <a:schemeClr val="accent2"/>
                </a:solidFill>
                <a:cs typeface="Arial" charset="0"/>
              </a:rPr>
              <a:t>a</a:t>
            </a:r>
            <a:r>
              <a:rPr lang="ru-RU" sz="4400" b="1">
                <a:solidFill>
                  <a:schemeClr val="accent2"/>
                </a:solidFill>
              </a:rPr>
              <a:t> </a:t>
            </a:r>
            <a:r>
              <a:rPr lang="en-US" sz="4400" b="1">
                <a:solidFill>
                  <a:schemeClr val="accent2"/>
                </a:solidFill>
                <a:cs typeface="Arial" charset="0"/>
              </a:rPr>
              <a:t>&gt;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 </a:t>
            </a:r>
            <a:r>
              <a:rPr lang="en-US" sz="4400" b="1">
                <a:solidFill>
                  <a:schemeClr val="accent2"/>
                </a:solidFill>
                <a:cs typeface="Arial" charset="0"/>
              </a:rPr>
              <a:t>mg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       </a:t>
            </a:r>
            <a:r>
              <a:rPr lang="ru-RU" sz="3200" b="1">
                <a:solidFill>
                  <a:schemeClr val="accent2"/>
                </a:solidFill>
                <a:cs typeface="Arial" charset="0"/>
              </a:rPr>
              <a:t>или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      </a:t>
            </a:r>
            <a:r>
              <a:rPr lang="el-GR" sz="4400" b="1">
                <a:solidFill>
                  <a:schemeClr val="accent2"/>
                </a:solidFill>
                <a:cs typeface="Arial" charset="0"/>
              </a:rPr>
              <a:t>ρ</a:t>
            </a:r>
            <a:r>
              <a:rPr lang="ru-RU" sz="3200" b="1">
                <a:solidFill>
                  <a:schemeClr val="accent2"/>
                </a:solidFill>
                <a:cs typeface="Arial" charset="0"/>
              </a:rPr>
              <a:t>ж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 </a:t>
            </a:r>
            <a:r>
              <a:rPr lang="en-US" sz="4400" b="1">
                <a:solidFill>
                  <a:schemeClr val="accent2"/>
                </a:solidFill>
              </a:rPr>
              <a:t>&gt;</a:t>
            </a:r>
            <a:r>
              <a:rPr lang="ru-RU" sz="4400" b="1"/>
              <a:t> </a:t>
            </a:r>
            <a:r>
              <a:rPr lang="el-GR" sz="4400" b="1">
                <a:solidFill>
                  <a:schemeClr val="accent2"/>
                </a:solidFill>
                <a:cs typeface="Arial" charset="0"/>
              </a:rPr>
              <a:t>ρ</a:t>
            </a:r>
            <a:r>
              <a:rPr lang="ru-RU" sz="3200" b="1">
                <a:solidFill>
                  <a:schemeClr val="accent2"/>
                </a:solidFill>
                <a:cs typeface="Arial" charset="0"/>
              </a:rPr>
              <a:t>т,</a:t>
            </a:r>
            <a:r>
              <a:rPr lang="el-GR" sz="4400" b="1">
                <a:solidFill>
                  <a:schemeClr val="accent2"/>
                </a:solidFill>
                <a:cs typeface="Arial" charset="0"/>
              </a:rPr>
              <a:t> </a:t>
            </a:r>
            <a:r>
              <a:rPr lang="ru-RU" sz="4400" b="1">
                <a:solidFill>
                  <a:schemeClr val="accent2"/>
                </a:solidFill>
                <a:cs typeface="Arial" charset="0"/>
              </a:rPr>
              <a:t>тело всплывает;</a:t>
            </a:r>
            <a:endParaRPr lang="en-US" sz="4400" b="1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1331913" y="4437063"/>
            <a:ext cx="781208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chemeClr val="accent2"/>
                </a:solidFill>
              </a:rPr>
              <a:t>F</a:t>
            </a:r>
            <a:r>
              <a:rPr lang="ru-RU" sz="4400" b="1">
                <a:solidFill>
                  <a:schemeClr val="accent2"/>
                </a:solidFill>
              </a:rPr>
              <a:t> </a:t>
            </a:r>
            <a:r>
              <a:rPr lang="en-US" sz="4400" b="1">
                <a:solidFill>
                  <a:schemeClr val="accent2"/>
                </a:solidFill>
              </a:rPr>
              <a:t>a</a:t>
            </a:r>
            <a:r>
              <a:rPr lang="ru-RU" sz="4400" b="1">
                <a:solidFill>
                  <a:schemeClr val="accent2"/>
                </a:solidFill>
              </a:rPr>
              <a:t> = </a:t>
            </a:r>
            <a:r>
              <a:rPr lang="en-US" sz="4400" b="1">
                <a:solidFill>
                  <a:schemeClr val="accent2"/>
                </a:solidFill>
              </a:rPr>
              <a:t>mg</a:t>
            </a:r>
            <a:r>
              <a:rPr lang="ru-RU" sz="4400" b="1">
                <a:solidFill>
                  <a:schemeClr val="accent2"/>
                </a:solidFill>
              </a:rPr>
              <a:t>        </a:t>
            </a:r>
            <a:r>
              <a:rPr lang="ru-RU" sz="3200" b="1">
                <a:solidFill>
                  <a:schemeClr val="accent2"/>
                </a:solidFill>
              </a:rPr>
              <a:t>или </a:t>
            </a:r>
            <a:r>
              <a:rPr lang="ru-RU" sz="4400" b="1">
                <a:solidFill>
                  <a:schemeClr val="accent2"/>
                </a:solidFill>
              </a:rPr>
              <a:t>     </a:t>
            </a:r>
            <a:r>
              <a:rPr lang="el-GR" sz="4400" b="1">
                <a:solidFill>
                  <a:schemeClr val="accent2"/>
                </a:solidFill>
              </a:rPr>
              <a:t>ρ</a:t>
            </a:r>
            <a:r>
              <a:rPr lang="ru-RU" sz="3200" b="1">
                <a:solidFill>
                  <a:schemeClr val="accent2"/>
                </a:solidFill>
              </a:rPr>
              <a:t>ж</a:t>
            </a:r>
            <a:r>
              <a:rPr lang="ru-RU" sz="4400" b="1">
                <a:solidFill>
                  <a:schemeClr val="accent2"/>
                </a:solidFill>
              </a:rPr>
              <a:t> </a:t>
            </a:r>
            <a:r>
              <a:rPr lang="en-US" sz="4400" b="1">
                <a:solidFill>
                  <a:schemeClr val="accent2"/>
                </a:solidFill>
              </a:rPr>
              <a:t>&lt;</a:t>
            </a:r>
            <a:r>
              <a:rPr lang="ru-RU" sz="4400" b="1"/>
              <a:t> </a:t>
            </a:r>
            <a:r>
              <a:rPr lang="el-GR" sz="4400" b="1">
                <a:solidFill>
                  <a:schemeClr val="accent2"/>
                </a:solidFill>
              </a:rPr>
              <a:t>ρ</a:t>
            </a:r>
            <a:r>
              <a:rPr lang="ru-RU" sz="3200" b="1">
                <a:solidFill>
                  <a:schemeClr val="accent2"/>
                </a:solidFill>
              </a:rPr>
              <a:t>т,</a:t>
            </a:r>
            <a:r>
              <a:rPr lang="el-GR"/>
              <a:t> </a:t>
            </a:r>
            <a:endParaRPr lang="ru-RU"/>
          </a:p>
          <a:p>
            <a:r>
              <a:rPr lang="ru-RU" sz="4400" b="1">
                <a:solidFill>
                  <a:schemeClr val="accent2"/>
                </a:solidFill>
              </a:rPr>
              <a:t>тело плавает внутри жидкости.</a:t>
            </a:r>
          </a:p>
        </p:txBody>
      </p:sp>
      <p:sp>
        <p:nvSpPr>
          <p:cNvPr id="28679" name="Text Box 11"/>
          <p:cNvSpPr txBox="1">
            <a:spLocks noChangeArrowheads="1"/>
          </p:cNvSpPr>
          <p:nvPr/>
        </p:nvSpPr>
        <p:spPr bwMode="auto">
          <a:xfrm>
            <a:off x="468313" y="2852738"/>
            <a:ext cx="7905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990000"/>
                </a:solidFill>
              </a:rPr>
              <a:t>2.</a:t>
            </a:r>
          </a:p>
        </p:txBody>
      </p:sp>
      <p:sp>
        <p:nvSpPr>
          <p:cNvPr id="28680" name="Text Box 12"/>
          <p:cNvSpPr txBox="1">
            <a:spLocks noChangeArrowheads="1"/>
          </p:cNvSpPr>
          <p:nvPr/>
        </p:nvSpPr>
        <p:spPr bwMode="auto">
          <a:xfrm>
            <a:off x="539750" y="4581525"/>
            <a:ext cx="7905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>
                <a:solidFill>
                  <a:srgbClr val="990000"/>
                </a:solidFill>
              </a:rPr>
              <a:t>3.</a:t>
            </a:r>
          </a:p>
        </p:txBody>
      </p:sp>
      <p:sp>
        <p:nvSpPr>
          <p:cNvPr id="28681" name="AutoShape 13" descr="Газетная бумага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1295400" cy="431800"/>
          </a:xfrm>
          <a:prstGeom prst="actionButtonBackPreviou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8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8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31"/>
          <p:cNvGrpSpPr>
            <a:grpSpLocks/>
          </p:cNvGrpSpPr>
          <p:nvPr/>
        </p:nvGrpSpPr>
        <p:grpSpPr bwMode="auto">
          <a:xfrm>
            <a:off x="6948488" y="3357563"/>
            <a:ext cx="1366837" cy="1582737"/>
            <a:chOff x="4150" y="2886"/>
            <a:chExt cx="861" cy="997"/>
          </a:xfrm>
        </p:grpSpPr>
        <p:sp>
          <p:nvSpPr>
            <p:cNvPr id="29714" name="Oval 29"/>
            <p:cNvSpPr>
              <a:spLocks noChangeArrowheads="1"/>
            </p:cNvSpPr>
            <p:nvPr/>
          </p:nvSpPr>
          <p:spPr bwMode="auto">
            <a:xfrm>
              <a:off x="4150" y="3022"/>
              <a:ext cx="861" cy="861"/>
            </a:xfrm>
            <a:prstGeom prst="ellipse">
              <a:avLst/>
            </a:prstGeom>
            <a:gradFill rotWithShape="1">
              <a:gsLst>
                <a:gs pos="0">
                  <a:srgbClr val="CC3399"/>
                </a:gs>
                <a:gs pos="100000">
                  <a:srgbClr val="5E1847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15" name="AutoShape 30"/>
            <p:cNvSpPr>
              <a:spLocks noChangeArrowheads="1"/>
            </p:cNvSpPr>
            <p:nvPr/>
          </p:nvSpPr>
          <p:spPr bwMode="auto">
            <a:xfrm>
              <a:off x="4468" y="2886"/>
              <a:ext cx="182" cy="273"/>
            </a:xfrm>
            <a:custGeom>
              <a:avLst/>
              <a:gdLst>
                <a:gd name="T0" fmla="*/ 1 w 21600"/>
                <a:gd name="T1" fmla="*/ 0 h 21600"/>
                <a:gd name="T2" fmla="*/ 0 w 21600"/>
                <a:gd name="T3" fmla="*/ 2 h 21600"/>
                <a:gd name="T4" fmla="*/ 1 w 21600"/>
                <a:gd name="T5" fmla="*/ 1 h 21600"/>
                <a:gd name="T6" fmla="*/ 1 w 21600"/>
                <a:gd name="T7" fmla="*/ 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6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3399"/>
                </a:gs>
                <a:gs pos="100000">
                  <a:srgbClr val="5E1847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699" name="AutoShape 12" descr="Коричневый мрамор"/>
          <p:cNvSpPr>
            <a:spLocks noChangeArrowheads="1"/>
          </p:cNvSpPr>
          <p:nvPr/>
        </p:nvSpPr>
        <p:spPr bwMode="auto">
          <a:xfrm>
            <a:off x="611188" y="4652963"/>
            <a:ext cx="3817937" cy="647700"/>
          </a:xfrm>
          <a:prstGeom prst="cube">
            <a:avLst>
              <a:gd name="adj" fmla="val 58824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Oval 18"/>
          <p:cNvSpPr>
            <a:spLocks noChangeArrowheads="1"/>
          </p:cNvSpPr>
          <p:nvPr/>
        </p:nvSpPr>
        <p:spPr bwMode="auto">
          <a:xfrm>
            <a:off x="1835150" y="3573463"/>
            <a:ext cx="1366838" cy="1366837"/>
          </a:xfrm>
          <a:prstGeom prst="ellipse">
            <a:avLst/>
          </a:prstGeom>
          <a:gradFill rotWithShape="1">
            <a:gsLst>
              <a:gs pos="0">
                <a:srgbClr val="CA7DFF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Text Box 19"/>
          <p:cNvSpPr txBox="1">
            <a:spLocks noChangeArrowheads="1"/>
          </p:cNvSpPr>
          <p:nvPr/>
        </p:nvSpPr>
        <p:spPr bwMode="auto">
          <a:xfrm>
            <a:off x="250825" y="404813"/>
            <a:ext cx="6265863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660066"/>
                </a:solidFill>
                <a:latin typeface="Bernard MT Condensed" pitchFamily="18" charset="0"/>
              </a:rPr>
              <a:t>Сила, с которой тело действует на опору или подвес, называется</a:t>
            </a:r>
            <a:r>
              <a:rPr lang="ru-RU" sz="4400" b="1">
                <a:solidFill>
                  <a:srgbClr val="003300"/>
                </a:solidFill>
                <a:latin typeface="Bernard MT Condensed" pitchFamily="18" charset="0"/>
              </a:rPr>
              <a:t> </a:t>
            </a:r>
            <a:r>
              <a:rPr lang="ru-RU" sz="4400" b="1" i="1">
                <a:solidFill>
                  <a:schemeClr val="accent2"/>
                </a:solidFill>
                <a:latin typeface="Bernard MT Condensed" pitchFamily="18" charset="0"/>
              </a:rPr>
              <a:t>весом тела.</a:t>
            </a:r>
          </a:p>
        </p:txBody>
      </p:sp>
      <p:sp>
        <p:nvSpPr>
          <p:cNvPr id="29702" name="AutoShape 23" descr="Зеленый мрамор"/>
          <p:cNvSpPr>
            <a:spLocks noChangeArrowheads="1"/>
          </p:cNvSpPr>
          <p:nvPr/>
        </p:nvSpPr>
        <p:spPr bwMode="auto">
          <a:xfrm>
            <a:off x="6659563" y="836613"/>
            <a:ext cx="2089150" cy="503237"/>
          </a:xfrm>
          <a:prstGeom prst="cube">
            <a:avLst>
              <a:gd name="adj" fmla="val 74134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3" name="Line 24"/>
          <p:cNvSpPr>
            <a:spLocks noChangeShapeType="1"/>
          </p:cNvSpPr>
          <p:nvPr/>
        </p:nvSpPr>
        <p:spPr bwMode="auto">
          <a:xfrm>
            <a:off x="7596188" y="1341438"/>
            <a:ext cx="0" cy="2159000"/>
          </a:xfrm>
          <a:prstGeom prst="line">
            <a:avLst/>
          </a:prstGeom>
          <a:noFill/>
          <a:ln w="76200">
            <a:solidFill>
              <a:srgbClr val="66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96" name="Line 32"/>
          <p:cNvSpPr>
            <a:spLocks noChangeShapeType="1"/>
          </p:cNvSpPr>
          <p:nvPr/>
        </p:nvSpPr>
        <p:spPr bwMode="auto">
          <a:xfrm>
            <a:off x="7596188" y="3429000"/>
            <a:ext cx="0" cy="2376488"/>
          </a:xfrm>
          <a:prstGeom prst="line">
            <a:avLst/>
          </a:prstGeom>
          <a:noFill/>
          <a:ln w="762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6897" name="Line 33"/>
          <p:cNvSpPr>
            <a:spLocks noChangeShapeType="1"/>
          </p:cNvSpPr>
          <p:nvPr/>
        </p:nvSpPr>
        <p:spPr bwMode="auto">
          <a:xfrm>
            <a:off x="2484438" y="4941888"/>
            <a:ext cx="0" cy="1296987"/>
          </a:xfrm>
          <a:prstGeom prst="line">
            <a:avLst/>
          </a:prstGeom>
          <a:noFill/>
          <a:ln w="76200">
            <a:solidFill>
              <a:srgbClr val="008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1547813" y="5805488"/>
            <a:ext cx="647700" cy="762000"/>
            <a:chOff x="2699" y="3430"/>
            <a:chExt cx="408" cy="480"/>
          </a:xfrm>
        </p:grpSpPr>
        <p:sp>
          <p:nvSpPr>
            <p:cNvPr id="29712" name="Text Box 34"/>
            <p:cNvSpPr txBox="1">
              <a:spLocks noChangeArrowheads="1"/>
            </p:cNvSpPr>
            <p:nvPr/>
          </p:nvSpPr>
          <p:spPr bwMode="auto">
            <a:xfrm>
              <a:off x="2699" y="3430"/>
              <a:ext cx="40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400" b="1">
                  <a:solidFill>
                    <a:schemeClr val="hlink"/>
                  </a:solidFill>
                </a:rPr>
                <a:t>Р</a:t>
              </a:r>
            </a:p>
          </p:txBody>
        </p:sp>
        <p:sp>
          <p:nvSpPr>
            <p:cNvPr id="29713" name="Line 35"/>
            <p:cNvSpPr>
              <a:spLocks noChangeShapeType="1"/>
            </p:cNvSpPr>
            <p:nvPr/>
          </p:nvSpPr>
          <p:spPr bwMode="auto">
            <a:xfrm>
              <a:off x="2789" y="3475"/>
              <a:ext cx="181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7885113" y="5157788"/>
            <a:ext cx="647700" cy="762000"/>
            <a:chOff x="2699" y="3430"/>
            <a:chExt cx="408" cy="480"/>
          </a:xfrm>
        </p:grpSpPr>
        <p:sp>
          <p:nvSpPr>
            <p:cNvPr id="29710" name="Text Box 38"/>
            <p:cNvSpPr txBox="1">
              <a:spLocks noChangeArrowheads="1"/>
            </p:cNvSpPr>
            <p:nvPr/>
          </p:nvSpPr>
          <p:spPr bwMode="auto">
            <a:xfrm>
              <a:off x="2699" y="3430"/>
              <a:ext cx="40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400" b="1">
                  <a:solidFill>
                    <a:schemeClr val="hlink"/>
                  </a:solidFill>
                </a:rPr>
                <a:t>Р</a:t>
              </a:r>
            </a:p>
          </p:txBody>
        </p:sp>
        <p:sp>
          <p:nvSpPr>
            <p:cNvPr id="29711" name="Line 39"/>
            <p:cNvSpPr>
              <a:spLocks noChangeShapeType="1"/>
            </p:cNvSpPr>
            <p:nvPr/>
          </p:nvSpPr>
          <p:spPr bwMode="auto">
            <a:xfrm>
              <a:off x="2789" y="3475"/>
              <a:ext cx="181" cy="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904" name="Oval 40"/>
          <p:cNvSpPr>
            <a:spLocks noChangeArrowheads="1"/>
          </p:cNvSpPr>
          <p:nvPr/>
        </p:nvSpPr>
        <p:spPr bwMode="auto">
          <a:xfrm>
            <a:off x="2411413" y="4868863"/>
            <a:ext cx="144462" cy="144462"/>
          </a:xfrm>
          <a:prstGeom prst="ellipse">
            <a:avLst/>
          </a:prstGeom>
          <a:solidFill>
            <a:schemeClr val="hlink"/>
          </a:solidFill>
          <a:ln w="952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05" name="Oval 41"/>
          <p:cNvSpPr>
            <a:spLocks noChangeArrowheads="1"/>
          </p:cNvSpPr>
          <p:nvPr/>
        </p:nvSpPr>
        <p:spPr bwMode="auto">
          <a:xfrm>
            <a:off x="7524750" y="3284538"/>
            <a:ext cx="144463" cy="142875"/>
          </a:xfrm>
          <a:prstGeom prst="ellipse">
            <a:avLst/>
          </a:prstGeom>
          <a:solidFill>
            <a:schemeClr val="hlink"/>
          </a:solidFill>
          <a:ln w="952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6" grpId="0" animBg="1"/>
      <p:bldP spid="36897" grpId="0" animBg="1"/>
      <p:bldP spid="36904" grpId="0" animBg="1"/>
      <p:bldP spid="3690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15"/>
          <p:cNvSpPr>
            <a:spLocks noChangeArrowheads="1"/>
          </p:cNvSpPr>
          <p:nvPr/>
        </p:nvSpPr>
        <p:spPr bwMode="auto">
          <a:xfrm>
            <a:off x="250825" y="2420938"/>
            <a:ext cx="8642350" cy="3311525"/>
          </a:xfrm>
          <a:prstGeom prst="rect">
            <a:avLst/>
          </a:prstGeom>
          <a:solidFill>
            <a:srgbClr val="DAB48E"/>
          </a:solidFill>
          <a:ln w="9525">
            <a:solidFill>
              <a:srgbClr val="DAB48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14"/>
          <p:cNvSpPr>
            <a:spLocks noChangeArrowheads="1"/>
          </p:cNvSpPr>
          <p:nvPr/>
        </p:nvSpPr>
        <p:spPr bwMode="auto">
          <a:xfrm>
            <a:off x="250825" y="260350"/>
            <a:ext cx="8642350" cy="2016125"/>
          </a:xfrm>
          <a:prstGeom prst="rect">
            <a:avLst/>
          </a:prstGeom>
          <a:solidFill>
            <a:srgbClr val="DAB48E"/>
          </a:solidFill>
          <a:ln w="9525">
            <a:solidFill>
              <a:srgbClr val="DAB48E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642350" cy="1563687"/>
          </a:xfrm>
          <a:prstGeom prst="rect">
            <a:avLst/>
          </a:prstGeom>
          <a:solidFill>
            <a:srgbClr val="DAB48E"/>
          </a:solidFill>
          <a:ln w="9525">
            <a:solidFill>
              <a:srgbClr val="DAB48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1. Если тело находится в покое или движется прямолинейно и равномерно, то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2268538" y="1628775"/>
            <a:ext cx="38147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660066"/>
                </a:solidFill>
              </a:rPr>
              <a:t>P = mg = F</a:t>
            </a:r>
            <a:r>
              <a:rPr lang="ru-RU" sz="4000" b="1">
                <a:solidFill>
                  <a:srgbClr val="660066"/>
                </a:solidFill>
              </a:rPr>
              <a:t>тяж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95288" y="2492375"/>
            <a:ext cx="84978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2. Если тело движется с ускорением, то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539750" y="3429000"/>
            <a:ext cx="525621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660066"/>
                </a:solidFill>
              </a:rPr>
              <a:t>P= m (g </a:t>
            </a:r>
            <a:r>
              <a:rPr lang="en-US" sz="4000" b="1">
                <a:solidFill>
                  <a:srgbClr val="660066"/>
                </a:solidFill>
                <a:sym typeface="Symbol" pitchFamily="18" charset="2"/>
              </a:rPr>
              <a:t></a:t>
            </a:r>
            <a:r>
              <a:rPr lang="en-US" sz="4000" b="1">
                <a:solidFill>
                  <a:srgbClr val="660066"/>
                </a:solidFill>
              </a:rPr>
              <a:t> a)</a:t>
            </a:r>
            <a:r>
              <a:rPr lang="ru-RU" sz="4000" b="1">
                <a:solidFill>
                  <a:srgbClr val="660066"/>
                </a:solidFill>
              </a:rPr>
              <a:t>, </a:t>
            </a:r>
          </a:p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660066"/>
                </a:solidFill>
              </a:rPr>
              <a:t>P &gt; mg </a:t>
            </a:r>
            <a:r>
              <a:rPr lang="ru-RU" sz="4000" b="1">
                <a:solidFill>
                  <a:srgbClr val="660066"/>
                </a:solidFill>
              </a:rPr>
              <a:t> или </a:t>
            </a:r>
            <a:r>
              <a:rPr lang="en-US" sz="4000" b="1">
                <a:solidFill>
                  <a:srgbClr val="660066"/>
                </a:solidFill>
              </a:rPr>
              <a:t> P &lt; mg</a:t>
            </a:r>
            <a:r>
              <a:rPr lang="ru-RU" sz="4000" b="1">
                <a:solidFill>
                  <a:srgbClr val="660066"/>
                </a:solidFill>
              </a:rPr>
              <a:t>.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250825" y="5876925"/>
            <a:ext cx="8642350" cy="711200"/>
          </a:xfrm>
          <a:prstGeom prst="rect">
            <a:avLst/>
          </a:prstGeom>
          <a:solidFill>
            <a:srgbClr val="DAB48E"/>
          </a:solidFill>
          <a:ln w="9525">
            <a:solidFill>
              <a:srgbClr val="DAB48E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chemeClr val="accent2"/>
                </a:solidFill>
              </a:rPr>
              <a:t>3</a:t>
            </a:r>
            <a:r>
              <a:rPr lang="ru-RU" sz="3200" b="1">
                <a:solidFill>
                  <a:schemeClr val="accent2"/>
                </a:solidFill>
              </a:rPr>
              <a:t>. Невесомость  </a:t>
            </a:r>
            <a:r>
              <a:rPr lang="en-US" sz="3200" b="1">
                <a:solidFill>
                  <a:schemeClr val="accent2"/>
                </a:solidFill>
              </a:rPr>
              <a:t>(a = g)</a:t>
            </a:r>
            <a:r>
              <a:rPr lang="ru-RU" sz="3200" b="1">
                <a:solidFill>
                  <a:schemeClr val="accent2"/>
                </a:solidFill>
              </a:rPr>
              <a:t>,</a:t>
            </a:r>
            <a:r>
              <a:rPr lang="ru-RU" sz="2400" b="1"/>
              <a:t>       </a:t>
            </a:r>
            <a:r>
              <a:rPr lang="en-US" sz="4000" b="1">
                <a:solidFill>
                  <a:srgbClr val="660066"/>
                </a:solidFill>
              </a:rPr>
              <a:t>P = 0</a:t>
            </a:r>
            <a:endParaRPr lang="ru-RU" sz="4000" b="1">
              <a:solidFill>
                <a:srgbClr val="660066"/>
              </a:solidFill>
            </a:endParaRP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5940425" y="3213100"/>
            <a:ext cx="2808288" cy="2232025"/>
          </a:xfrm>
          <a:prstGeom prst="rect">
            <a:avLst/>
          </a:prstGeom>
          <a:solidFill>
            <a:srgbClr val="EAD5C0"/>
          </a:solidFill>
          <a:ln w="57150">
            <a:solidFill>
              <a:srgbClr val="EAD5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6156325" y="3284538"/>
            <a:ext cx="2514600" cy="1703387"/>
            <a:chOff x="3742" y="2069"/>
            <a:chExt cx="1584" cy="1073"/>
          </a:xfrm>
        </p:grpSpPr>
        <p:sp>
          <p:nvSpPr>
            <p:cNvPr id="2062" name="Text Box 10"/>
            <p:cNvSpPr txBox="1">
              <a:spLocks noChangeArrowheads="1"/>
            </p:cNvSpPr>
            <p:nvPr/>
          </p:nvSpPr>
          <p:spPr bwMode="auto">
            <a:xfrm>
              <a:off x="3833" y="2251"/>
              <a:ext cx="59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200" b="1">
                  <a:solidFill>
                    <a:srgbClr val="660066"/>
                  </a:solidFill>
                </a:rPr>
                <a:t>n =</a:t>
              </a:r>
              <a:r>
                <a:rPr lang="en-US"/>
                <a:t> </a:t>
              </a:r>
              <a:endParaRPr lang="ru-RU"/>
            </a:p>
          </p:txBody>
        </p:sp>
        <p:graphicFrame>
          <p:nvGraphicFramePr>
            <p:cNvPr id="2050" name="Object 11"/>
            <p:cNvGraphicFramePr>
              <a:graphicFrameLocks noChangeAspect="1"/>
            </p:cNvGraphicFramePr>
            <p:nvPr/>
          </p:nvGraphicFramePr>
          <p:xfrm>
            <a:off x="4422" y="2069"/>
            <a:ext cx="681" cy="767"/>
          </p:xfrm>
          <a:graphic>
            <a:graphicData uri="http://schemas.openxmlformats.org/presentationml/2006/ole">
              <p:oleObj spid="_x0000_s2050" name="Формула" r:id="rId4" imgW="266400" imgH="419040" progId="Equation.3">
                <p:embed/>
              </p:oleObj>
            </a:graphicData>
          </a:graphic>
        </p:graphicFrame>
        <p:sp>
          <p:nvSpPr>
            <p:cNvPr id="2063" name="Text Box 12"/>
            <p:cNvSpPr txBox="1">
              <a:spLocks noChangeArrowheads="1"/>
            </p:cNvSpPr>
            <p:nvPr/>
          </p:nvSpPr>
          <p:spPr bwMode="auto">
            <a:xfrm>
              <a:off x="3742" y="2777"/>
              <a:ext cx="158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rgbClr val="660066"/>
                  </a:solidFill>
                </a:rPr>
                <a:t>перегрузка.</a:t>
              </a:r>
            </a:p>
          </p:txBody>
        </p:sp>
      </p:grpSp>
      <p:sp>
        <p:nvSpPr>
          <p:cNvPr id="2061" name="AutoShape 1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092825"/>
            <a:ext cx="1008063" cy="360363"/>
          </a:xfrm>
          <a:prstGeom prst="actionButtonBackPrevious">
            <a:avLst/>
          </a:prstGeom>
          <a:solidFill>
            <a:srgbClr val="EAD5C0"/>
          </a:solidFill>
          <a:ln w="3175">
            <a:solidFill>
              <a:srgbClr val="66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8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/>
      <p:bldP spid="37893" grpId="0"/>
      <p:bldP spid="37894" grpId="0"/>
      <p:bldP spid="37895" grpId="0"/>
      <p:bldP spid="3790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9"/>
          <p:cNvGrpSpPr>
            <a:grpSpLocks/>
          </p:cNvGrpSpPr>
          <p:nvPr/>
        </p:nvGrpSpPr>
        <p:grpSpPr bwMode="auto">
          <a:xfrm>
            <a:off x="468313" y="476250"/>
            <a:ext cx="8207375" cy="936625"/>
            <a:chOff x="340" y="255"/>
            <a:chExt cx="2449" cy="590"/>
          </a:xfrm>
        </p:grpSpPr>
        <p:sp>
          <p:nvSpPr>
            <p:cNvPr id="6165" name="Rectangle 4"/>
            <p:cNvSpPr>
              <a:spLocks noChangeArrowheads="1"/>
            </p:cNvSpPr>
            <p:nvPr/>
          </p:nvSpPr>
          <p:spPr bwMode="auto">
            <a:xfrm>
              <a:off x="340" y="255"/>
              <a:ext cx="2449" cy="59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FFFFFF"/>
                </a:gs>
                <a:gs pos="100000">
                  <a:srgbClr val="663300"/>
                </a:gs>
              </a:gsLst>
              <a:lin ang="5400000" scaled="1"/>
            </a:gradFill>
            <a:ln w="5715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6" name="Text Box 16"/>
            <p:cNvSpPr txBox="1">
              <a:spLocks noChangeArrowheads="1"/>
            </p:cNvSpPr>
            <p:nvPr/>
          </p:nvSpPr>
          <p:spPr bwMode="auto">
            <a:xfrm>
              <a:off x="476" y="391"/>
              <a:ext cx="217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b="1" i="1">
                  <a:solidFill>
                    <a:srgbClr val="663300"/>
                  </a:solidFill>
                  <a:hlinkClick r:id="rId3" action="ppaction://hlinksldjump"/>
                </a:rPr>
                <a:t>Виды взаимодействия</a:t>
              </a:r>
              <a:endParaRPr lang="ru-RU" sz="3200" b="1" i="1">
                <a:solidFill>
                  <a:srgbClr val="663300"/>
                </a:solidFill>
              </a:endParaRPr>
            </a:p>
          </p:txBody>
        </p:sp>
      </p:grpSp>
      <p:grpSp>
        <p:nvGrpSpPr>
          <p:cNvPr id="6147" name="Group 28"/>
          <p:cNvGrpSpPr>
            <a:grpSpLocks/>
          </p:cNvGrpSpPr>
          <p:nvPr/>
        </p:nvGrpSpPr>
        <p:grpSpPr bwMode="auto">
          <a:xfrm>
            <a:off x="611188" y="1773238"/>
            <a:ext cx="8137525" cy="936625"/>
            <a:chOff x="3107" y="255"/>
            <a:chExt cx="2426" cy="590"/>
          </a:xfrm>
        </p:grpSpPr>
        <p:sp>
          <p:nvSpPr>
            <p:cNvPr id="6163" name="Rectangle 5"/>
            <p:cNvSpPr>
              <a:spLocks noChangeArrowheads="1"/>
            </p:cNvSpPr>
            <p:nvPr/>
          </p:nvSpPr>
          <p:spPr bwMode="auto">
            <a:xfrm>
              <a:off x="3107" y="255"/>
              <a:ext cx="2426" cy="59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FFFFFF"/>
                </a:gs>
                <a:gs pos="100000">
                  <a:srgbClr val="663300"/>
                </a:gs>
              </a:gsLst>
              <a:lin ang="5400000" scaled="1"/>
            </a:gradFill>
            <a:ln w="7620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4" name="Text Box 17"/>
            <p:cNvSpPr txBox="1">
              <a:spLocks noChangeArrowheads="1"/>
            </p:cNvSpPr>
            <p:nvPr/>
          </p:nvSpPr>
          <p:spPr bwMode="auto">
            <a:xfrm>
              <a:off x="3198" y="300"/>
              <a:ext cx="226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b="1" i="1">
                  <a:solidFill>
                    <a:srgbClr val="6C0000"/>
                  </a:solidFill>
                  <a:hlinkClick r:id="rId4" action="ppaction://hlinksldjump"/>
                </a:rPr>
                <a:t>Сила всемирного тяготения</a:t>
              </a:r>
              <a:endParaRPr lang="ru-RU" sz="3200" b="1" i="1">
                <a:solidFill>
                  <a:srgbClr val="6C0000"/>
                </a:solidFill>
              </a:endParaRPr>
            </a:p>
          </p:txBody>
        </p:sp>
      </p:grpSp>
      <p:grpSp>
        <p:nvGrpSpPr>
          <p:cNvPr id="6148" name="Group 26"/>
          <p:cNvGrpSpPr>
            <a:grpSpLocks/>
          </p:cNvGrpSpPr>
          <p:nvPr/>
        </p:nvGrpSpPr>
        <p:grpSpPr bwMode="auto">
          <a:xfrm>
            <a:off x="611188" y="2924175"/>
            <a:ext cx="3887787" cy="936625"/>
            <a:chOff x="385" y="1026"/>
            <a:chExt cx="2449" cy="590"/>
          </a:xfrm>
        </p:grpSpPr>
        <p:sp>
          <p:nvSpPr>
            <p:cNvPr id="6161" name="Rectangle 8"/>
            <p:cNvSpPr>
              <a:spLocks noChangeArrowheads="1"/>
            </p:cNvSpPr>
            <p:nvPr/>
          </p:nvSpPr>
          <p:spPr bwMode="auto">
            <a:xfrm>
              <a:off x="385" y="1026"/>
              <a:ext cx="2449" cy="59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FFFFFF"/>
                </a:gs>
                <a:gs pos="100000">
                  <a:srgbClr val="663300"/>
                </a:gs>
              </a:gsLst>
              <a:lin ang="5400000" scaled="1"/>
            </a:gradFill>
            <a:ln w="5715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2" name="Text Box 18"/>
            <p:cNvSpPr txBox="1">
              <a:spLocks noChangeArrowheads="1"/>
            </p:cNvSpPr>
            <p:nvPr/>
          </p:nvSpPr>
          <p:spPr bwMode="auto">
            <a:xfrm>
              <a:off x="521" y="1207"/>
              <a:ext cx="21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 i="1">
                  <a:solidFill>
                    <a:srgbClr val="663300"/>
                  </a:solidFill>
                  <a:hlinkClick r:id="rId5" action="ppaction://hlinksldjump"/>
                </a:rPr>
                <a:t>Сила тяжести</a:t>
              </a:r>
              <a:endParaRPr lang="ru-RU" sz="2400" b="1" i="1">
                <a:solidFill>
                  <a:srgbClr val="663300"/>
                </a:solidFill>
              </a:endParaRPr>
            </a:p>
          </p:txBody>
        </p:sp>
      </p:grpSp>
      <p:grpSp>
        <p:nvGrpSpPr>
          <p:cNvPr id="6149" name="Group 27"/>
          <p:cNvGrpSpPr>
            <a:grpSpLocks/>
          </p:cNvGrpSpPr>
          <p:nvPr/>
        </p:nvGrpSpPr>
        <p:grpSpPr bwMode="auto">
          <a:xfrm>
            <a:off x="5003800" y="4005263"/>
            <a:ext cx="3851275" cy="936625"/>
            <a:chOff x="3061" y="1026"/>
            <a:chExt cx="2426" cy="590"/>
          </a:xfrm>
        </p:grpSpPr>
        <p:sp>
          <p:nvSpPr>
            <p:cNvPr id="6159" name="Rectangle 9"/>
            <p:cNvSpPr>
              <a:spLocks noChangeArrowheads="1"/>
            </p:cNvSpPr>
            <p:nvPr/>
          </p:nvSpPr>
          <p:spPr bwMode="auto">
            <a:xfrm>
              <a:off x="3061" y="1026"/>
              <a:ext cx="2426" cy="59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FFFFFF"/>
                </a:gs>
                <a:gs pos="100000">
                  <a:srgbClr val="663300"/>
                </a:gs>
              </a:gsLst>
              <a:lin ang="5400000" scaled="1"/>
            </a:gradFill>
            <a:ln w="5715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0" name="Text Box 19"/>
            <p:cNvSpPr txBox="1">
              <a:spLocks noChangeArrowheads="1"/>
            </p:cNvSpPr>
            <p:nvPr/>
          </p:nvSpPr>
          <p:spPr bwMode="auto">
            <a:xfrm>
              <a:off x="3198" y="1162"/>
              <a:ext cx="21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 i="1">
                  <a:solidFill>
                    <a:srgbClr val="663300"/>
                  </a:solidFill>
                  <a:hlinkClick r:id="rId6" action="ppaction://hlinksldjump"/>
                </a:rPr>
                <a:t>Вес тела</a:t>
              </a:r>
              <a:endParaRPr lang="ru-RU" sz="2400" b="1" i="1">
                <a:solidFill>
                  <a:srgbClr val="663300"/>
                </a:solidFill>
              </a:endParaRPr>
            </a:p>
          </p:txBody>
        </p:sp>
      </p:grpSp>
      <p:grpSp>
        <p:nvGrpSpPr>
          <p:cNvPr id="6150" name="Group 24"/>
          <p:cNvGrpSpPr>
            <a:grpSpLocks/>
          </p:cNvGrpSpPr>
          <p:nvPr/>
        </p:nvGrpSpPr>
        <p:grpSpPr bwMode="auto">
          <a:xfrm>
            <a:off x="539750" y="4149725"/>
            <a:ext cx="3887788" cy="936625"/>
            <a:chOff x="340" y="1842"/>
            <a:chExt cx="2449" cy="590"/>
          </a:xfrm>
        </p:grpSpPr>
        <p:sp>
          <p:nvSpPr>
            <p:cNvPr id="6157" name="Rectangle 10"/>
            <p:cNvSpPr>
              <a:spLocks noChangeArrowheads="1"/>
            </p:cNvSpPr>
            <p:nvPr/>
          </p:nvSpPr>
          <p:spPr bwMode="auto">
            <a:xfrm>
              <a:off x="340" y="1842"/>
              <a:ext cx="2449" cy="59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FFFFFF"/>
                </a:gs>
                <a:gs pos="100000">
                  <a:srgbClr val="663300"/>
                </a:gs>
              </a:gsLst>
              <a:lin ang="5400000" scaled="1"/>
            </a:gradFill>
            <a:ln w="5715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8" name="Text Box 20"/>
            <p:cNvSpPr txBox="1">
              <a:spLocks noChangeArrowheads="1"/>
            </p:cNvSpPr>
            <p:nvPr/>
          </p:nvSpPr>
          <p:spPr bwMode="auto">
            <a:xfrm>
              <a:off x="431" y="1979"/>
              <a:ext cx="217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 i="1">
                  <a:solidFill>
                    <a:srgbClr val="663300"/>
                  </a:solidFill>
                  <a:hlinkClick r:id="rId7" action="ppaction://hlinksldjump"/>
                </a:rPr>
                <a:t>Сила упругости</a:t>
              </a:r>
              <a:endParaRPr lang="ru-RU" sz="2400" b="1" i="1">
                <a:solidFill>
                  <a:srgbClr val="663300"/>
                </a:solidFill>
              </a:endParaRPr>
            </a:p>
          </p:txBody>
        </p:sp>
      </p:grpSp>
      <p:grpSp>
        <p:nvGrpSpPr>
          <p:cNvPr id="6151" name="Group 25"/>
          <p:cNvGrpSpPr>
            <a:grpSpLocks/>
          </p:cNvGrpSpPr>
          <p:nvPr/>
        </p:nvGrpSpPr>
        <p:grpSpPr bwMode="auto">
          <a:xfrm>
            <a:off x="5003800" y="5516563"/>
            <a:ext cx="3851275" cy="936625"/>
            <a:chOff x="3016" y="1797"/>
            <a:chExt cx="2426" cy="590"/>
          </a:xfrm>
        </p:grpSpPr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3016" y="1797"/>
              <a:ext cx="2426" cy="59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FFFFFF"/>
                </a:gs>
                <a:gs pos="100000">
                  <a:srgbClr val="663300"/>
                </a:gs>
              </a:gsLst>
              <a:lin ang="5400000" scaled="1"/>
            </a:gradFill>
            <a:ln w="5715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Text Box 21"/>
            <p:cNvSpPr txBox="1">
              <a:spLocks noChangeArrowheads="1"/>
            </p:cNvSpPr>
            <p:nvPr/>
          </p:nvSpPr>
          <p:spPr bwMode="auto">
            <a:xfrm>
              <a:off x="3198" y="1979"/>
              <a:ext cx="208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 i="1">
                  <a:solidFill>
                    <a:srgbClr val="663300"/>
                  </a:solidFill>
                  <a:hlinkClick r:id="rId8" action="ppaction://hlinksldjump"/>
                </a:rPr>
                <a:t>Сила трения</a:t>
              </a:r>
              <a:endParaRPr lang="ru-RU" sz="2400" b="1" i="1">
                <a:solidFill>
                  <a:srgbClr val="663300"/>
                </a:solidFill>
              </a:endParaRPr>
            </a:p>
          </p:txBody>
        </p:sp>
      </p:grpSp>
      <p:grpSp>
        <p:nvGrpSpPr>
          <p:cNvPr id="6152" name="Group 23"/>
          <p:cNvGrpSpPr>
            <a:grpSpLocks/>
          </p:cNvGrpSpPr>
          <p:nvPr/>
        </p:nvGrpSpPr>
        <p:grpSpPr bwMode="auto">
          <a:xfrm>
            <a:off x="539750" y="5589588"/>
            <a:ext cx="3887788" cy="936625"/>
            <a:chOff x="340" y="2750"/>
            <a:chExt cx="2449" cy="590"/>
          </a:xfrm>
        </p:grpSpPr>
        <p:sp>
          <p:nvSpPr>
            <p:cNvPr id="6153" name="Rectangle 12"/>
            <p:cNvSpPr>
              <a:spLocks noChangeArrowheads="1"/>
            </p:cNvSpPr>
            <p:nvPr/>
          </p:nvSpPr>
          <p:spPr bwMode="auto">
            <a:xfrm>
              <a:off x="340" y="2750"/>
              <a:ext cx="2449" cy="590"/>
            </a:xfrm>
            <a:prstGeom prst="rect">
              <a:avLst/>
            </a:prstGeom>
            <a:gradFill rotWithShape="1">
              <a:gsLst>
                <a:gs pos="0">
                  <a:srgbClr val="663300"/>
                </a:gs>
                <a:gs pos="50000">
                  <a:srgbClr val="FFFFFF"/>
                </a:gs>
                <a:gs pos="100000">
                  <a:srgbClr val="663300"/>
                </a:gs>
              </a:gsLst>
              <a:lin ang="5400000" scaled="1"/>
            </a:gradFill>
            <a:ln w="57150">
              <a:solidFill>
                <a:srgbClr val="66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4" name="Text Box 22"/>
            <p:cNvSpPr txBox="1">
              <a:spLocks noChangeArrowheads="1"/>
            </p:cNvSpPr>
            <p:nvPr/>
          </p:nvSpPr>
          <p:spPr bwMode="auto">
            <a:xfrm>
              <a:off x="476" y="2931"/>
              <a:ext cx="21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 i="1">
                  <a:solidFill>
                    <a:srgbClr val="663300"/>
                  </a:solidFill>
                  <a:hlinkClick r:id="rId9" action="ppaction://hlinksldjump"/>
                </a:rPr>
                <a:t>Сила Архимеда</a:t>
              </a:r>
              <a:endParaRPr lang="ru-RU" sz="2400" b="1" i="1">
                <a:solidFill>
                  <a:srgbClr val="6633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55650" y="908050"/>
            <a:ext cx="424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66"/>
                </a:solidFill>
              </a:rPr>
              <a:t>Гравитационное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39750" y="1484313"/>
            <a:ext cx="8604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3300"/>
                </a:solidFill>
              </a:rPr>
              <a:t>возникает между всеми      телами в   соответствии с законом всемирного тяготения;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 flipV="1">
            <a:off x="395288" y="2997200"/>
            <a:ext cx="8424862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pPr algn="just"/>
            <a:r>
              <a:rPr lang="ru-RU" sz="2800" b="1">
                <a:solidFill>
                  <a:srgbClr val="003300"/>
                </a:solidFill>
              </a:rPr>
              <a:t> </a:t>
            </a:r>
            <a:r>
              <a:rPr lang="ru-RU" sz="2400" b="1">
                <a:solidFill>
                  <a:srgbClr val="003300"/>
                </a:solidFill>
              </a:rPr>
              <a:t>между телами  или частицами, обладающими электрическими зарядами;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395288" y="4437063"/>
            <a:ext cx="84248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>
                <a:solidFill>
                  <a:srgbClr val="003300"/>
                </a:solidFill>
              </a:rPr>
              <a:t>существует между частицами, из которых состоят ядра атомов;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468313" y="5805488"/>
            <a:ext cx="828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>
                <a:solidFill>
                  <a:srgbClr val="003300"/>
                </a:solidFill>
              </a:rPr>
              <a:t>характеризует процессы превращения элементарных частиц.</a:t>
            </a:r>
          </a:p>
        </p:txBody>
      </p:sp>
      <p:sp>
        <p:nvSpPr>
          <p:cNvPr id="7175" name="Text Box 12"/>
          <p:cNvSpPr txBox="1">
            <a:spLocks noChangeArrowheads="1"/>
          </p:cNvSpPr>
          <p:nvPr/>
        </p:nvSpPr>
        <p:spPr bwMode="auto">
          <a:xfrm>
            <a:off x="323850" y="981075"/>
            <a:ext cx="468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</a:rPr>
              <a:t>1.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827088" y="2349500"/>
            <a:ext cx="4438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000066"/>
                </a:solidFill>
              </a:rPr>
              <a:t>Электромагнитное</a:t>
            </a:r>
          </a:p>
        </p:txBody>
      </p:sp>
      <p:sp>
        <p:nvSpPr>
          <p:cNvPr id="7177" name="Rectangle 16"/>
          <p:cNvSpPr>
            <a:spLocks noChangeArrowheads="1"/>
          </p:cNvSpPr>
          <p:nvPr/>
        </p:nvSpPr>
        <p:spPr bwMode="auto">
          <a:xfrm>
            <a:off x="323850" y="2492375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2.</a:t>
            </a:r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827088" y="3860800"/>
            <a:ext cx="21701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66"/>
                </a:solidFill>
              </a:rPr>
              <a:t>Сильное</a:t>
            </a:r>
          </a:p>
        </p:txBody>
      </p:sp>
      <p:sp>
        <p:nvSpPr>
          <p:cNvPr id="7179" name="Rectangle 18"/>
          <p:cNvSpPr>
            <a:spLocks noChangeArrowheads="1"/>
          </p:cNvSpPr>
          <p:nvPr/>
        </p:nvSpPr>
        <p:spPr bwMode="auto">
          <a:xfrm>
            <a:off x="323850" y="3933825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3.</a:t>
            </a:r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827088" y="5229225"/>
            <a:ext cx="1874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66"/>
                </a:solidFill>
              </a:rPr>
              <a:t>Слабое</a:t>
            </a:r>
          </a:p>
        </p:txBody>
      </p:sp>
      <p:sp>
        <p:nvSpPr>
          <p:cNvPr id="7181" name="Rectangle 20"/>
          <p:cNvSpPr>
            <a:spLocks noChangeArrowheads="1"/>
          </p:cNvSpPr>
          <p:nvPr/>
        </p:nvSpPr>
        <p:spPr bwMode="auto">
          <a:xfrm>
            <a:off x="395288" y="5372100"/>
            <a:ext cx="43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00"/>
                </a:solidFill>
              </a:rPr>
              <a:t>4.</a:t>
            </a:r>
          </a:p>
        </p:txBody>
      </p:sp>
      <p:sp>
        <p:nvSpPr>
          <p:cNvPr id="7182" name="Text Box 21"/>
          <p:cNvSpPr txBox="1">
            <a:spLocks noChangeArrowheads="1"/>
          </p:cNvSpPr>
          <p:nvPr/>
        </p:nvSpPr>
        <p:spPr bwMode="auto">
          <a:xfrm>
            <a:off x="323850" y="333375"/>
            <a:ext cx="8496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663300"/>
                </a:solidFill>
                <a:latin typeface="Comic Sans MS" pitchFamily="66" charset="0"/>
              </a:rPr>
              <a:t> 4 типа  взаимодействия: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12" dur="5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5" dur="5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1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" dur="20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20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20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26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3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44" dur="20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20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20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266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6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3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63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4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3" grpId="0"/>
      <p:bldP spid="2664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5"/>
          <p:cNvSpPr>
            <a:spLocks noChangeArrowheads="1"/>
          </p:cNvSpPr>
          <p:nvPr/>
        </p:nvSpPr>
        <p:spPr bwMode="auto">
          <a:xfrm>
            <a:off x="250825" y="404813"/>
            <a:ext cx="8569325" cy="6048375"/>
          </a:xfrm>
          <a:prstGeom prst="rect">
            <a:avLst/>
          </a:prstGeom>
          <a:solidFill>
            <a:srgbClr val="DEDCB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7765" name="Group 117"/>
          <p:cNvGraphicFramePr>
            <a:graphicFrameLocks noGrp="1"/>
          </p:cNvGraphicFramePr>
          <p:nvPr/>
        </p:nvGraphicFramePr>
        <p:xfrm>
          <a:off x="250825" y="404813"/>
          <a:ext cx="8569325" cy="6048377"/>
        </p:xfrm>
        <a:graphic>
          <a:graphicData uri="http://schemas.openxmlformats.org/drawingml/2006/table">
            <a:tbl>
              <a:tblPr/>
              <a:tblGrid>
                <a:gridCol w="3683000"/>
                <a:gridCol w="1881188"/>
                <a:gridCol w="3005137"/>
              </a:tblGrid>
              <a:tr h="177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взаимодействие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радиус действия, 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Относительная интенсивность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Гравитационное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 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2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Электромагнитное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 </a:t>
                      </a:r>
                      <a:r>
                        <a:rPr kumimoji="0" lang="ru-RU" sz="4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5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Сильное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Слабое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21" name="Text Box 103"/>
          <p:cNvSpPr txBox="1">
            <a:spLocks noChangeArrowheads="1"/>
          </p:cNvSpPr>
          <p:nvPr/>
        </p:nvSpPr>
        <p:spPr bwMode="auto">
          <a:xfrm>
            <a:off x="4284663" y="4868863"/>
            <a:ext cx="1079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10</a:t>
            </a:r>
          </a:p>
        </p:txBody>
      </p:sp>
      <p:sp>
        <p:nvSpPr>
          <p:cNvPr id="8222" name="Text Box 104"/>
          <p:cNvSpPr txBox="1">
            <a:spLocks noChangeArrowheads="1"/>
          </p:cNvSpPr>
          <p:nvPr/>
        </p:nvSpPr>
        <p:spPr bwMode="auto">
          <a:xfrm>
            <a:off x="4859338" y="4581525"/>
            <a:ext cx="86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- 17</a:t>
            </a:r>
          </a:p>
        </p:txBody>
      </p:sp>
      <p:sp>
        <p:nvSpPr>
          <p:cNvPr id="8223" name="Text Box 105"/>
          <p:cNvSpPr txBox="1">
            <a:spLocks noChangeArrowheads="1"/>
          </p:cNvSpPr>
          <p:nvPr/>
        </p:nvSpPr>
        <p:spPr bwMode="auto">
          <a:xfrm>
            <a:off x="4284663" y="580548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66"/>
                </a:solidFill>
              </a:rPr>
              <a:t>10</a:t>
            </a:r>
          </a:p>
        </p:txBody>
      </p:sp>
      <p:sp>
        <p:nvSpPr>
          <p:cNvPr id="8224" name="Text Box 106"/>
          <p:cNvSpPr txBox="1">
            <a:spLocks noChangeArrowheads="1"/>
          </p:cNvSpPr>
          <p:nvPr/>
        </p:nvSpPr>
        <p:spPr bwMode="auto">
          <a:xfrm>
            <a:off x="4859338" y="5589588"/>
            <a:ext cx="1008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- 15</a:t>
            </a:r>
          </a:p>
        </p:txBody>
      </p:sp>
      <p:sp>
        <p:nvSpPr>
          <p:cNvPr id="8225" name="Text Box 107"/>
          <p:cNvSpPr txBox="1">
            <a:spLocks noChangeArrowheads="1"/>
          </p:cNvSpPr>
          <p:nvPr/>
        </p:nvSpPr>
        <p:spPr bwMode="auto">
          <a:xfrm>
            <a:off x="6732588" y="4581525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1</a:t>
            </a:r>
          </a:p>
        </p:txBody>
      </p:sp>
      <p:sp>
        <p:nvSpPr>
          <p:cNvPr id="8226" name="Text Box 108"/>
          <p:cNvSpPr txBox="1">
            <a:spLocks noChangeArrowheads="1"/>
          </p:cNvSpPr>
          <p:nvPr/>
        </p:nvSpPr>
        <p:spPr bwMode="auto">
          <a:xfrm>
            <a:off x="6659563" y="3573463"/>
            <a:ext cx="12239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 </a:t>
            </a:r>
            <a:r>
              <a:rPr lang="ru-RU" sz="3600" b="1">
                <a:solidFill>
                  <a:srgbClr val="000066"/>
                </a:solidFill>
              </a:rPr>
              <a:t>10</a:t>
            </a:r>
          </a:p>
        </p:txBody>
      </p:sp>
      <p:sp>
        <p:nvSpPr>
          <p:cNvPr id="8227" name="Text Box 109"/>
          <p:cNvSpPr txBox="1">
            <a:spLocks noChangeArrowheads="1"/>
          </p:cNvSpPr>
          <p:nvPr/>
        </p:nvSpPr>
        <p:spPr bwMode="auto">
          <a:xfrm>
            <a:off x="7235825" y="3357563"/>
            <a:ext cx="792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- 2</a:t>
            </a:r>
          </a:p>
        </p:txBody>
      </p:sp>
      <p:sp>
        <p:nvSpPr>
          <p:cNvPr id="8228" name="Text Box 110"/>
          <p:cNvSpPr txBox="1">
            <a:spLocks noChangeArrowheads="1"/>
          </p:cNvSpPr>
          <p:nvPr/>
        </p:nvSpPr>
        <p:spPr bwMode="auto">
          <a:xfrm>
            <a:off x="6588125" y="2565400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 </a:t>
            </a:r>
            <a:r>
              <a:rPr lang="ru-RU" sz="3600" b="1">
                <a:solidFill>
                  <a:srgbClr val="000066"/>
                </a:solidFill>
              </a:rPr>
              <a:t>10</a:t>
            </a:r>
          </a:p>
        </p:txBody>
      </p:sp>
      <p:sp>
        <p:nvSpPr>
          <p:cNvPr id="8229" name="Text Box 111"/>
          <p:cNvSpPr txBox="1">
            <a:spLocks noChangeArrowheads="1"/>
          </p:cNvSpPr>
          <p:nvPr/>
        </p:nvSpPr>
        <p:spPr bwMode="auto">
          <a:xfrm>
            <a:off x="6659563" y="5805488"/>
            <a:ext cx="12239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66"/>
                </a:solidFill>
              </a:rPr>
              <a:t> 10</a:t>
            </a:r>
          </a:p>
        </p:txBody>
      </p:sp>
      <p:sp>
        <p:nvSpPr>
          <p:cNvPr id="8230" name="Text Box 112"/>
          <p:cNvSpPr txBox="1">
            <a:spLocks noChangeArrowheads="1"/>
          </p:cNvSpPr>
          <p:nvPr/>
        </p:nvSpPr>
        <p:spPr bwMode="auto">
          <a:xfrm>
            <a:off x="7235825" y="5589588"/>
            <a:ext cx="1008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66"/>
                </a:solidFill>
              </a:rPr>
              <a:t>- 16</a:t>
            </a:r>
          </a:p>
        </p:txBody>
      </p:sp>
      <p:sp>
        <p:nvSpPr>
          <p:cNvPr id="8231" name="Text Box 113"/>
          <p:cNvSpPr txBox="1">
            <a:spLocks noChangeArrowheads="1"/>
          </p:cNvSpPr>
          <p:nvPr/>
        </p:nvSpPr>
        <p:spPr bwMode="auto">
          <a:xfrm>
            <a:off x="7235825" y="2205038"/>
            <a:ext cx="1008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66"/>
                </a:solidFill>
              </a:rPr>
              <a:t>- 40</a:t>
            </a:r>
          </a:p>
        </p:txBody>
      </p:sp>
      <p:sp>
        <p:nvSpPr>
          <p:cNvPr id="8232" name="AutoShape 118" descr="Упаковочная бумага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237288"/>
            <a:ext cx="1008062" cy="333375"/>
          </a:xfrm>
          <a:prstGeom prst="actionButtonBackPreviou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820737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50000"/>
              </a:spcBef>
            </a:pPr>
            <a:r>
              <a:rPr lang="ru-RU" sz="4400" b="1">
                <a:solidFill>
                  <a:schemeClr val="accent2"/>
                </a:solidFill>
              </a:rPr>
              <a:t>Взаимное притяжение между всеми телами  во Вселенной называется</a:t>
            </a:r>
            <a:endParaRPr lang="ru-RU" sz="4400" b="1" i="1">
              <a:solidFill>
                <a:srgbClr val="CC3300"/>
              </a:solidFill>
            </a:endParaRPr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1258888" y="2636838"/>
            <a:ext cx="6121400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sz="5400" b="1" i="1">
                <a:solidFill>
                  <a:srgbClr val="A7A34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всемирным тяготением.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395288" y="5114925"/>
            <a:ext cx="8351837" cy="1743075"/>
            <a:chOff x="204" y="2296"/>
            <a:chExt cx="5352" cy="1495"/>
          </a:xfrm>
        </p:grpSpPr>
        <p:sp>
          <p:nvSpPr>
            <p:cNvPr id="9221" name="Text Box 35"/>
            <p:cNvSpPr txBox="1">
              <a:spLocks noChangeArrowheads="1"/>
            </p:cNvSpPr>
            <p:nvPr/>
          </p:nvSpPr>
          <p:spPr bwMode="auto">
            <a:xfrm>
              <a:off x="204" y="2296"/>
              <a:ext cx="5352" cy="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b="1">
                  <a:latin typeface="Comic Sans MS" pitchFamily="66" charset="0"/>
                  <a:hlinkClick r:id="rId3" action="ppaction://hlinksldjump"/>
                </a:rPr>
                <a:t>Примеры проявления:</a:t>
              </a:r>
              <a:endParaRPr lang="ru-RU" sz="3200" b="1">
                <a:latin typeface="Comic Sans MS" pitchFamily="66" charset="0"/>
              </a:endParaRPr>
            </a:p>
          </p:txBody>
        </p:sp>
        <p:sp>
          <p:nvSpPr>
            <p:cNvPr id="9222" name="Text Box 36"/>
            <p:cNvSpPr txBox="1">
              <a:spLocks noChangeArrowheads="1"/>
            </p:cNvSpPr>
            <p:nvPr/>
          </p:nvSpPr>
          <p:spPr bwMode="auto">
            <a:xfrm>
              <a:off x="249" y="2841"/>
              <a:ext cx="5171" cy="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b="1">
                  <a:solidFill>
                    <a:srgbClr val="663300"/>
                  </a:solidFill>
                  <a:hlinkClick r:id="rId4" action="ppaction://hlinksldjump"/>
                </a:rPr>
                <a:t>Закон всемирного тяготения</a:t>
              </a:r>
              <a:endParaRPr lang="ru-RU" sz="3200" b="1">
                <a:solidFill>
                  <a:srgbClr val="663300"/>
                </a:solidFill>
              </a:endParaRPr>
            </a:p>
          </p:txBody>
        </p:sp>
        <p:sp>
          <p:nvSpPr>
            <p:cNvPr id="9223" name="Text Box 37"/>
            <p:cNvSpPr txBox="1">
              <a:spLocks noChangeArrowheads="1"/>
            </p:cNvSpPr>
            <p:nvPr/>
          </p:nvSpPr>
          <p:spPr bwMode="auto">
            <a:xfrm>
              <a:off x="249" y="3294"/>
              <a:ext cx="5216" cy="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200" b="1">
                  <a:solidFill>
                    <a:srgbClr val="663300"/>
                  </a:solidFill>
                </a:rPr>
                <a:t> </a:t>
              </a:r>
              <a:endParaRPr lang="ru-RU" sz="32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6" name="Freeform 18"/>
          <p:cNvSpPr>
            <a:spLocks/>
          </p:cNvSpPr>
          <p:nvPr/>
        </p:nvSpPr>
        <p:spPr bwMode="auto">
          <a:xfrm>
            <a:off x="0" y="333375"/>
            <a:ext cx="8964613" cy="6264275"/>
          </a:xfrm>
          <a:custGeom>
            <a:avLst/>
            <a:gdLst>
              <a:gd name="T0" fmla="*/ 911932 w 3303"/>
              <a:gd name="T1" fmla="*/ 2159424 h 3864"/>
              <a:gd name="T2" fmla="*/ 1009639 w 3303"/>
              <a:gd name="T3" fmla="*/ 2042699 h 3864"/>
              <a:gd name="T4" fmla="*/ 1498174 w 3303"/>
              <a:gd name="T5" fmla="*/ 1245073 h 3864"/>
              <a:gd name="T6" fmla="*/ 2084415 w 3303"/>
              <a:gd name="T7" fmla="*/ 778171 h 3864"/>
              <a:gd name="T8" fmla="*/ 2605519 w 3303"/>
              <a:gd name="T9" fmla="*/ 544720 h 3864"/>
              <a:gd name="T10" fmla="*/ 2898640 w 3303"/>
              <a:gd name="T11" fmla="*/ 447448 h 3864"/>
              <a:gd name="T12" fmla="*/ 3875709 w 3303"/>
              <a:gd name="T13" fmla="*/ 213997 h 3864"/>
              <a:gd name="T14" fmla="*/ 5862418 w 3303"/>
              <a:gd name="T15" fmla="*/ 77817 h 3864"/>
              <a:gd name="T16" fmla="*/ 6611505 w 3303"/>
              <a:gd name="T17" fmla="*/ 427994 h 3864"/>
              <a:gd name="T18" fmla="*/ 7132608 w 3303"/>
              <a:gd name="T19" fmla="*/ 680899 h 3864"/>
              <a:gd name="T20" fmla="*/ 7621143 w 3303"/>
              <a:gd name="T21" fmla="*/ 875442 h 3864"/>
              <a:gd name="T22" fmla="*/ 7946833 w 3303"/>
              <a:gd name="T23" fmla="*/ 992168 h 3864"/>
              <a:gd name="T24" fmla="*/ 8630781 w 3303"/>
              <a:gd name="T25" fmla="*/ 1575796 h 3864"/>
              <a:gd name="T26" fmla="*/ 8923902 w 3303"/>
              <a:gd name="T27" fmla="*/ 2295604 h 3864"/>
              <a:gd name="T28" fmla="*/ 8923902 w 3303"/>
              <a:gd name="T29" fmla="*/ 3890855 h 3864"/>
              <a:gd name="T30" fmla="*/ 8793626 w 3303"/>
              <a:gd name="T31" fmla="*/ 4610662 h 3864"/>
              <a:gd name="T32" fmla="*/ 8728488 w 3303"/>
              <a:gd name="T33" fmla="*/ 4727388 h 3864"/>
              <a:gd name="T34" fmla="*/ 8565643 w 3303"/>
              <a:gd name="T35" fmla="*/ 5525013 h 3864"/>
              <a:gd name="T36" fmla="*/ 8305091 w 3303"/>
              <a:gd name="T37" fmla="*/ 5816827 h 3864"/>
              <a:gd name="T38" fmla="*/ 8077108 w 3303"/>
              <a:gd name="T39" fmla="*/ 5953007 h 3864"/>
              <a:gd name="T40" fmla="*/ 7849126 w 3303"/>
              <a:gd name="T41" fmla="*/ 6108641 h 3864"/>
              <a:gd name="T42" fmla="*/ 7262884 w 3303"/>
              <a:gd name="T43" fmla="*/ 6244821 h 3864"/>
              <a:gd name="T44" fmla="*/ 6188108 w 3303"/>
              <a:gd name="T45" fmla="*/ 6167004 h 3864"/>
              <a:gd name="T46" fmla="*/ 2768364 w 3303"/>
              <a:gd name="T47" fmla="*/ 6147549 h 3864"/>
              <a:gd name="T48" fmla="*/ 2116984 w 3303"/>
              <a:gd name="T49" fmla="*/ 6108641 h 3864"/>
              <a:gd name="T50" fmla="*/ 1367897 w 3303"/>
              <a:gd name="T51" fmla="*/ 5953007 h 3864"/>
              <a:gd name="T52" fmla="*/ 846794 w 3303"/>
              <a:gd name="T53" fmla="*/ 5388833 h 3864"/>
              <a:gd name="T54" fmla="*/ 586242 w 3303"/>
              <a:gd name="T55" fmla="*/ 5116473 h 3864"/>
              <a:gd name="T56" fmla="*/ 293121 w 3303"/>
              <a:gd name="T57" fmla="*/ 4727388 h 3864"/>
              <a:gd name="T58" fmla="*/ 162845 w 3303"/>
              <a:gd name="T59" fmla="*/ 4552300 h 3864"/>
              <a:gd name="T60" fmla="*/ 97707 w 3303"/>
              <a:gd name="T61" fmla="*/ 4299394 h 3864"/>
              <a:gd name="T62" fmla="*/ 0 w 3303"/>
              <a:gd name="T63" fmla="*/ 3676858 h 3864"/>
              <a:gd name="T64" fmla="*/ 358259 w 3303"/>
              <a:gd name="T65" fmla="*/ 2762506 h 3864"/>
              <a:gd name="T66" fmla="*/ 683949 w 3303"/>
              <a:gd name="T67" fmla="*/ 2276150 h 3864"/>
              <a:gd name="T68" fmla="*/ 911932 w 3303"/>
              <a:gd name="T69" fmla="*/ 2139970 h 386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303"/>
              <a:gd name="T106" fmla="*/ 0 h 3864"/>
              <a:gd name="T107" fmla="*/ 3303 w 3303"/>
              <a:gd name="T108" fmla="*/ 3864 h 386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303" h="3864">
                <a:moveTo>
                  <a:pt x="252" y="1572"/>
                </a:moveTo>
                <a:cubicBezTo>
                  <a:pt x="234" y="1463"/>
                  <a:pt x="240" y="1396"/>
                  <a:pt x="336" y="1332"/>
                </a:cubicBezTo>
                <a:cubicBezTo>
                  <a:pt x="344" y="1320"/>
                  <a:pt x="354" y="1309"/>
                  <a:pt x="360" y="1296"/>
                </a:cubicBezTo>
                <a:cubicBezTo>
                  <a:pt x="366" y="1285"/>
                  <a:pt x="364" y="1270"/>
                  <a:pt x="372" y="1260"/>
                </a:cubicBezTo>
                <a:cubicBezTo>
                  <a:pt x="393" y="1233"/>
                  <a:pt x="444" y="1188"/>
                  <a:pt x="444" y="1188"/>
                </a:cubicBezTo>
                <a:cubicBezTo>
                  <a:pt x="491" y="1046"/>
                  <a:pt x="411" y="862"/>
                  <a:pt x="552" y="768"/>
                </a:cubicBezTo>
                <a:cubicBezTo>
                  <a:pt x="572" y="707"/>
                  <a:pt x="599" y="680"/>
                  <a:pt x="660" y="660"/>
                </a:cubicBezTo>
                <a:cubicBezTo>
                  <a:pt x="701" y="598"/>
                  <a:pt x="727" y="542"/>
                  <a:pt x="768" y="480"/>
                </a:cubicBezTo>
                <a:cubicBezTo>
                  <a:pt x="795" y="440"/>
                  <a:pt x="762" y="443"/>
                  <a:pt x="804" y="408"/>
                </a:cubicBezTo>
                <a:cubicBezTo>
                  <a:pt x="844" y="375"/>
                  <a:pt x="913" y="352"/>
                  <a:pt x="960" y="336"/>
                </a:cubicBezTo>
                <a:cubicBezTo>
                  <a:pt x="972" y="332"/>
                  <a:pt x="996" y="324"/>
                  <a:pt x="996" y="324"/>
                </a:cubicBezTo>
                <a:cubicBezTo>
                  <a:pt x="1043" y="254"/>
                  <a:pt x="991" y="315"/>
                  <a:pt x="1068" y="276"/>
                </a:cubicBezTo>
                <a:cubicBezTo>
                  <a:pt x="1117" y="252"/>
                  <a:pt x="1166" y="211"/>
                  <a:pt x="1212" y="180"/>
                </a:cubicBezTo>
                <a:cubicBezTo>
                  <a:pt x="1266" y="144"/>
                  <a:pt x="1367" y="142"/>
                  <a:pt x="1428" y="132"/>
                </a:cubicBezTo>
                <a:cubicBezTo>
                  <a:pt x="1520" y="70"/>
                  <a:pt x="1694" y="26"/>
                  <a:pt x="1800" y="0"/>
                </a:cubicBezTo>
                <a:cubicBezTo>
                  <a:pt x="2081" y="28"/>
                  <a:pt x="1961" y="8"/>
                  <a:pt x="2160" y="48"/>
                </a:cubicBezTo>
                <a:cubicBezTo>
                  <a:pt x="2232" y="62"/>
                  <a:pt x="2294" y="121"/>
                  <a:pt x="2364" y="144"/>
                </a:cubicBezTo>
                <a:cubicBezTo>
                  <a:pt x="2389" y="182"/>
                  <a:pt x="2416" y="223"/>
                  <a:pt x="2436" y="264"/>
                </a:cubicBezTo>
                <a:cubicBezTo>
                  <a:pt x="2450" y="293"/>
                  <a:pt x="2443" y="313"/>
                  <a:pt x="2472" y="336"/>
                </a:cubicBezTo>
                <a:cubicBezTo>
                  <a:pt x="2575" y="418"/>
                  <a:pt x="2539" y="376"/>
                  <a:pt x="2628" y="420"/>
                </a:cubicBezTo>
                <a:cubicBezTo>
                  <a:pt x="2685" y="448"/>
                  <a:pt x="2736" y="480"/>
                  <a:pt x="2796" y="504"/>
                </a:cubicBezTo>
                <a:cubicBezTo>
                  <a:pt x="2800" y="516"/>
                  <a:pt x="2799" y="531"/>
                  <a:pt x="2808" y="540"/>
                </a:cubicBezTo>
                <a:cubicBezTo>
                  <a:pt x="2817" y="549"/>
                  <a:pt x="2833" y="546"/>
                  <a:pt x="2844" y="552"/>
                </a:cubicBezTo>
                <a:cubicBezTo>
                  <a:pt x="2874" y="569"/>
                  <a:pt x="2899" y="593"/>
                  <a:pt x="2928" y="612"/>
                </a:cubicBezTo>
                <a:cubicBezTo>
                  <a:pt x="2983" y="695"/>
                  <a:pt x="2973" y="794"/>
                  <a:pt x="3060" y="852"/>
                </a:cubicBezTo>
                <a:cubicBezTo>
                  <a:pt x="3091" y="898"/>
                  <a:pt x="3127" y="954"/>
                  <a:pt x="3180" y="972"/>
                </a:cubicBezTo>
                <a:cubicBezTo>
                  <a:pt x="3215" y="1078"/>
                  <a:pt x="3208" y="1190"/>
                  <a:pt x="3240" y="1296"/>
                </a:cubicBezTo>
                <a:cubicBezTo>
                  <a:pt x="3252" y="1337"/>
                  <a:pt x="3274" y="1375"/>
                  <a:pt x="3288" y="1416"/>
                </a:cubicBezTo>
                <a:cubicBezTo>
                  <a:pt x="3292" y="1428"/>
                  <a:pt x="3300" y="1452"/>
                  <a:pt x="3300" y="1452"/>
                </a:cubicBezTo>
                <a:cubicBezTo>
                  <a:pt x="3286" y="1773"/>
                  <a:pt x="3279" y="2078"/>
                  <a:pt x="3288" y="2400"/>
                </a:cubicBezTo>
                <a:cubicBezTo>
                  <a:pt x="3283" y="2536"/>
                  <a:pt x="3303" y="2678"/>
                  <a:pt x="3264" y="2808"/>
                </a:cubicBezTo>
                <a:cubicBezTo>
                  <a:pt x="3260" y="2822"/>
                  <a:pt x="3246" y="2831"/>
                  <a:pt x="3240" y="2844"/>
                </a:cubicBezTo>
                <a:cubicBezTo>
                  <a:pt x="3230" y="2867"/>
                  <a:pt x="3224" y="2892"/>
                  <a:pt x="3216" y="2916"/>
                </a:cubicBezTo>
                <a:cubicBezTo>
                  <a:pt x="3203" y="2997"/>
                  <a:pt x="3188" y="3074"/>
                  <a:pt x="3180" y="3156"/>
                </a:cubicBezTo>
                <a:cubicBezTo>
                  <a:pt x="3172" y="3240"/>
                  <a:pt x="3203" y="3338"/>
                  <a:pt x="3156" y="3408"/>
                </a:cubicBezTo>
                <a:cubicBezTo>
                  <a:pt x="3134" y="3441"/>
                  <a:pt x="3130" y="3483"/>
                  <a:pt x="3108" y="3516"/>
                </a:cubicBezTo>
                <a:cubicBezTo>
                  <a:pt x="3092" y="3540"/>
                  <a:pt x="3069" y="3561"/>
                  <a:pt x="3060" y="3588"/>
                </a:cubicBezTo>
                <a:cubicBezTo>
                  <a:pt x="3056" y="3600"/>
                  <a:pt x="3057" y="3615"/>
                  <a:pt x="3048" y="3624"/>
                </a:cubicBezTo>
                <a:cubicBezTo>
                  <a:pt x="3028" y="3644"/>
                  <a:pt x="3000" y="3656"/>
                  <a:pt x="2976" y="3672"/>
                </a:cubicBezTo>
                <a:cubicBezTo>
                  <a:pt x="2964" y="3680"/>
                  <a:pt x="2940" y="3696"/>
                  <a:pt x="2940" y="3696"/>
                </a:cubicBezTo>
                <a:cubicBezTo>
                  <a:pt x="2924" y="3720"/>
                  <a:pt x="2908" y="3744"/>
                  <a:pt x="2892" y="3768"/>
                </a:cubicBezTo>
                <a:cubicBezTo>
                  <a:pt x="2878" y="3789"/>
                  <a:pt x="2844" y="3784"/>
                  <a:pt x="2820" y="3792"/>
                </a:cubicBezTo>
                <a:cubicBezTo>
                  <a:pt x="2769" y="3809"/>
                  <a:pt x="2726" y="3835"/>
                  <a:pt x="2676" y="3852"/>
                </a:cubicBezTo>
                <a:cubicBezTo>
                  <a:pt x="2627" y="3844"/>
                  <a:pt x="2581" y="3821"/>
                  <a:pt x="2532" y="3816"/>
                </a:cubicBezTo>
                <a:cubicBezTo>
                  <a:pt x="2448" y="3807"/>
                  <a:pt x="2364" y="3808"/>
                  <a:pt x="2280" y="3804"/>
                </a:cubicBezTo>
                <a:cubicBezTo>
                  <a:pt x="2108" y="3770"/>
                  <a:pt x="1913" y="3848"/>
                  <a:pt x="1740" y="3864"/>
                </a:cubicBezTo>
                <a:cubicBezTo>
                  <a:pt x="1496" y="3853"/>
                  <a:pt x="1262" y="3818"/>
                  <a:pt x="1020" y="3792"/>
                </a:cubicBezTo>
                <a:cubicBezTo>
                  <a:pt x="980" y="3788"/>
                  <a:pt x="940" y="3784"/>
                  <a:pt x="900" y="3780"/>
                </a:cubicBezTo>
                <a:cubicBezTo>
                  <a:pt x="860" y="3776"/>
                  <a:pt x="780" y="3768"/>
                  <a:pt x="780" y="3768"/>
                </a:cubicBezTo>
                <a:cubicBezTo>
                  <a:pt x="724" y="3754"/>
                  <a:pt x="642" y="3747"/>
                  <a:pt x="588" y="3720"/>
                </a:cubicBezTo>
                <a:cubicBezTo>
                  <a:pt x="559" y="3706"/>
                  <a:pt x="533" y="3686"/>
                  <a:pt x="504" y="3672"/>
                </a:cubicBezTo>
                <a:cubicBezTo>
                  <a:pt x="480" y="3600"/>
                  <a:pt x="431" y="3564"/>
                  <a:pt x="360" y="3540"/>
                </a:cubicBezTo>
                <a:cubicBezTo>
                  <a:pt x="337" y="3471"/>
                  <a:pt x="336" y="3392"/>
                  <a:pt x="312" y="3324"/>
                </a:cubicBezTo>
                <a:cubicBezTo>
                  <a:pt x="300" y="3290"/>
                  <a:pt x="280" y="3260"/>
                  <a:pt x="264" y="3228"/>
                </a:cubicBezTo>
                <a:cubicBezTo>
                  <a:pt x="251" y="3202"/>
                  <a:pt x="225" y="3183"/>
                  <a:pt x="216" y="3156"/>
                </a:cubicBezTo>
                <a:cubicBezTo>
                  <a:pt x="199" y="3106"/>
                  <a:pt x="215" y="3127"/>
                  <a:pt x="168" y="3096"/>
                </a:cubicBezTo>
                <a:cubicBezTo>
                  <a:pt x="148" y="3036"/>
                  <a:pt x="128" y="2976"/>
                  <a:pt x="108" y="2916"/>
                </a:cubicBezTo>
                <a:cubicBezTo>
                  <a:pt x="103" y="2902"/>
                  <a:pt x="90" y="2893"/>
                  <a:pt x="84" y="2880"/>
                </a:cubicBezTo>
                <a:cubicBezTo>
                  <a:pt x="74" y="2857"/>
                  <a:pt x="60" y="2808"/>
                  <a:pt x="60" y="2808"/>
                </a:cubicBezTo>
                <a:cubicBezTo>
                  <a:pt x="56" y="2768"/>
                  <a:pt x="54" y="2728"/>
                  <a:pt x="48" y="2688"/>
                </a:cubicBezTo>
                <a:cubicBezTo>
                  <a:pt x="46" y="2675"/>
                  <a:pt x="36" y="2665"/>
                  <a:pt x="36" y="2652"/>
                </a:cubicBezTo>
                <a:cubicBezTo>
                  <a:pt x="36" y="2608"/>
                  <a:pt x="52" y="2521"/>
                  <a:pt x="60" y="2472"/>
                </a:cubicBezTo>
                <a:cubicBezTo>
                  <a:pt x="50" y="2394"/>
                  <a:pt x="43" y="2333"/>
                  <a:pt x="0" y="2268"/>
                </a:cubicBezTo>
                <a:cubicBezTo>
                  <a:pt x="26" y="2127"/>
                  <a:pt x="73" y="1998"/>
                  <a:pt x="108" y="1860"/>
                </a:cubicBezTo>
                <a:cubicBezTo>
                  <a:pt x="115" y="1831"/>
                  <a:pt x="127" y="1730"/>
                  <a:pt x="132" y="1704"/>
                </a:cubicBezTo>
                <a:cubicBezTo>
                  <a:pt x="146" y="1627"/>
                  <a:pt x="147" y="1534"/>
                  <a:pt x="216" y="1488"/>
                </a:cubicBezTo>
                <a:cubicBezTo>
                  <a:pt x="223" y="1466"/>
                  <a:pt x="237" y="1419"/>
                  <a:pt x="252" y="1404"/>
                </a:cubicBezTo>
                <a:cubicBezTo>
                  <a:pt x="272" y="1384"/>
                  <a:pt x="324" y="1356"/>
                  <a:pt x="324" y="1356"/>
                </a:cubicBezTo>
                <a:cubicBezTo>
                  <a:pt x="328" y="1344"/>
                  <a:pt x="328" y="1330"/>
                  <a:pt x="336" y="1320"/>
                </a:cubicBezTo>
                <a:cubicBezTo>
                  <a:pt x="345" y="1309"/>
                  <a:pt x="372" y="1296"/>
                  <a:pt x="372" y="1296"/>
                </a:cubicBezTo>
              </a:path>
            </a:pathLst>
          </a:custGeom>
          <a:gradFill rotWithShape="1">
            <a:gsLst>
              <a:gs pos="0">
                <a:srgbClr val="718D71"/>
              </a:gs>
              <a:gs pos="100000">
                <a:srgbClr val="CCFFCC"/>
              </a:gs>
            </a:gsLst>
            <a:lin ang="18900000" scaled="1"/>
          </a:gradFill>
          <a:ln w="762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250825" y="1341438"/>
            <a:ext cx="8642350" cy="51831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0" name="Freeform 2"/>
          <p:cNvSpPr>
            <a:spLocks/>
          </p:cNvSpPr>
          <p:nvPr/>
        </p:nvSpPr>
        <p:spPr bwMode="auto">
          <a:xfrm>
            <a:off x="4067175" y="4221163"/>
            <a:ext cx="4464050" cy="1728787"/>
          </a:xfrm>
          <a:custGeom>
            <a:avLst/>
            <a:gdLst>
              <a:gd name="T0" fmla="*/ 3288855 w 2112"/>
              <a:gd name="T1" fmla="*/ 198627 h 705"/>
              <a:gd name="T2" fmla="*/ 2963351 w 2112"/>
              <a:gd name="T3" fmla="*/ 105444 h 705"/>
              <a:gd name="T4" fmla="*/ 2293321 w 2112"/>
              <a:gd name="T5" fmla="*/ 56400 h 705"/>
              <a:gd name="T6" fmla="*/ 2151705 w 2112"/>
              <a:gd name="T7" fmla="*/ 80922 h 705"/>
              <a:gd name="T8" fmla="*/ 2090409 w 2112"/>
              <a:gd name="T9" fmla="*/ 127513 h 705"/>
              <a:gd name="T10" fmla="*/ 1623291 w 2112"/>
              <a:gd name="T11" fmla="*/ 245218 h 705"/>
              <a:gd name="T12" fmla="*/ 1116013 w 2112"/>
              <a:gd name="T13" fmla="*/ 152035 h 705"/>
              <a:gd name="T14" fmla="*/ 974397 w 2112"/>
              <a:gd name="T15" fmla="*/ 174105 h 705"/>
              <a:gd name="T16" fmla="*/ 934238 w 2112"/>
              <a:gd name="T17" fmla="*/ 223148 h 705"/>
              <a:gd name="T18" fmla="*/ 629871 w 2112"/>
              <a:gd name="T19" fmla="*/ 387444 h 705"/>
              <a:gd name="T20" fmla="*/ 346640 w 2112"/>
              <a:gd name="T21" fmla="*/ 527219 h 705"/>
              <a:gd name="T22" fmla="*/ 245185 w 2112"/>
              <a:gd name="T23" fmla="*/ 644923 h 705"/>
              <a:gd name="T24" fmla="*/ 202911 w 2112"/>
              <a:gd name="T25" fmla="*/ 716037 h 705"/>
              <a:gd name="T26" fmla="*/ 0 w 2112"/>
              <a:gd name="T27" fmla="*/ 858263 h 705"/>
              <a:gd name="T28" fmla="*/ 143729 w 2112"/>
              <a:gd name="T29" fmla="*/ 1022559 h 705"/>
              <a:gd name="T30" fmla="*/ 589711 w 2112"/>
              <a:gd name="T31" fmla="*/ 1257969 h 705"/>
              <a:gd name="T32" fmla="*/ 629871 w 2112"/>
              <a:gd name="T33" fmla="*/ 1329082 h 705"/>
              <a:gd name="T34" fmla="*/ 731326 w 2112"/>
              <a:gd name="T35" fmla="*/ 1351151 h 705"/>
              <a:gd name="T36" fmla="*/ 792622 w 2112"/>
              <a:gd name="T37" fmla="*/ 1375673 h 705"/>
              <a:gd name="T38" fmla="*/ 1116013 w 2112"/>
              <a:gd name="T39" fmla="*/ 1422265 h 705"/>
              <a:gd name="T40" fmla="*/ 1948794 w 2112"/>
              <a:gd name="T41" fmla="*/ 1493378 h 705"/>
              <a:gd name="T42" fmla="*/ 2191865 w 2112"/>
              <a:gd name="T43" fmla="*/ 1611082 h 705"/>
              <a:gd name="T44" fmla="*/ 2637848 w 2112"/>
              <a:gd name="T45" fmla="*/ 1635604 h 705"/>
              <a:gd name="T46" fmla="*/ 2739303 w 2112"/>
              <a:gd name="T47" fmla="*/ 1657674 h 705"/>
              <a:gd name="T48" fmla="*/ 2923192 w 2112"/>
              <a:gd name="T49" fmla="*/ 1728787 h 705"/>
              <a:gd name="T50" fmla="*/ 3652404 w 2112"/>
              <a:gd name="T51" fmla="*/ 1682196 h 705"/>
              <a:gd name="T52" fmla="*/ 3774996 w 2112"/>
              <a:gd name="T53" fmla="*/ 1635604 h 705"/>
              <a:gd name="T54" fmla="*/ 4018067 w 2112"/>
              <a:gd name="T55" fmla="*/ 1446786 h 705"/>
              <a:gd name="T56" fmla="*/ 4261138 w 2112"/>
              <a:gd name="T57" fmla="*/ 1282490 h 705"/>
              <a:gd name="T58" fmla="*/ 4383731 w 2112"/>
              <a:gd name="T59" fmla="*/ 1115742 h 705"/>
              <a:gd name="T60" fmla="*/ 4464050 w 2112"/>
              <a:gd name="T61" fmla="*/ 929376 h 705"/>
              <a:gd name="T62" fmla="*/ 4445027 w 2112"/>
              <a:gd name="T63" fmla="*/ 740558 h 705"/>
              <a:gd name="T64" fmla="*/ 4404868 w 2112"/>
              <a:gd name="T65" fmla="*/ 669445 h 705"/>
              <a:gd name="T66" fmla="*/ 4343571 w 2112"/>
              <a:gd name="T67" fmla="*/ 527219 h 705"/>
              <a:gd name="T68" fmla="*/ 3694677 w 2112"/>
              <a:gd name="T69" fmla="*/ 387444 h 705"/>
              <a:gd name="T70" fmla="*/ 3510789 w 2112"/>
              <a:gd name="T71" fmla="*/ 291809 h 705"/>
              <a:gd name="T72" fmla="*/ 3348037 w 2112"/>
              <a:gd name="T73" fmla="*/ 245218 h 705"/>
              <a:gd name="T74" fmla="*/ 3307877 w 2112"/>
              <a:gd name="T75" fmla="*/ 174105 h 705"/>
              <a:gd name="T76" fmla="*/ 3206422 w 2112"/>
              <a:gd name="T77" fmla="*/ 198627 h 705"/>
              <a:gd name="T78" fmla="*/ 3288855 w 2112"/>
              <a:gd name="T79" fmla="*/ 198627 h 7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2112"/>
              <a:gd name="T121" fmla="*/ 0 h 705"/>
              <a:gd name="T122" fmla="*/ 2112 w 2112"/>
              <a:gd name="T123" fmla="*/ 705 h 7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2112" h="705">
                <a:moveTo>
                  <a:pt x="1556" y="81"/>
                </a:moveTo>
                <a:cubicBezTo>
                  <a:pt x="1505" y="64"/>
                  <a:pt x="1455" y="51"/>
                  <a:pt x="1402" y="43"/>
                </a:cubicBezTo>
                <a:cubicBezTo>
                  <a:pt x="1298" y="0"/>
                  <a:pt x="1197" y="17"/>
                  <a:pt x="1085" y="23"/>
                </a:cubicBezTo>
                <a:cubicBezTo>
                  <a:pt x="1063" y="26"/>
                  <a:pt x="1040" y="26"/>
                  <a:pt x="1018" y="33"/>
                </a:cubicBezTo>
                <a:cubicBezTo>
                  <a:pt x="1007" y="36"/>
                  <a:pt x="1000" y="48"/>
                  <a:pt x="989" y="52"/>
                </a:cubicBezTo>
                <a:cubicBezTo>
                  <a:pt x="923" y="77"/>
                  <a:pt x="838" y="89"/>
                  <a:pt x="768" y="100"/>
                </a:cubicBezTo>
                <a:cubicBezTo>
                  <a:pt x="645" y="92"/>
                  <a:pt x="629" y="90"/>
                  <a:pt x="528" y="62"/>
                </a:cubicBezTo>
                <a:cubicBezTo>
                  <a:pt x="506" y="65"/>
                  <a:pt x="482" y="64"/>
                  <a:pt x="461" y="71"/>
                </a:cubicBezTo>
                <a:cubicBezTo>
                  <a:pt x="452" y="74"/>
                  <a:pt x="450" y="86"/>
                  <a:pt x="442" y="91"/>
                </a:cubicBezTo>
                <a:cubicBezTo>
                  <a:pt x="396" y="123"/>
                  <a:pt x="352" y="144"/>
                  <a:pt x="298" y="158"/>
                </a:cubicBezTo>
                <a:cubicBezTo>
                  <a:pt x="256" y="200"/>
                  <a:pt x="216" y="198"/>
                  <a:pt x="164" y="215"/>
                </a:cubicBezTo>
                <a:cubicBezTo>
                  <a:pt x="110" y="294"/>
                  <a:pt x="181" y="198"/>
                  <a:pt x="116" y="263"/>
                </a:cubicBezTo>
                <a:cubicBezTo>
                  <a:pt x="108" y="271"/>
                  <a:pt x="104" y="284"/>
                  <a:pt x="96" y="292"/>
                </a:cubicBezTo>
                <a:cubicBezTo>
                  <a:pt x="69" y="319"/>
                  <a:pt x="35" y="338"/>
                  <a:pt x="0" y="350"/>
                </a:cubicBezTo>
                <a:cubicBezTo>
                  <a:pt x="14" y="402"/>
                  <a:pt x="19" y="400"/>
                  <a:pt x="68" y="417"/>
                </a:cubicBezTo>
                <a:cubicBezTo>
                  <a:pt x="101" y="524"/>
                  <a:pt x="172" y="505"/>
                  <a:pt x="279" y="513"/>
                </a:cubicBezTo>
                <a:cubicBezTo>
                  <a:pt x="285" y="523"/>
                  <a:pt x="288" y="536"/>
                  <a:pt x="298" y="542"/>
                </a:cubicBezTo>
                <a:cubicBezTo>
                  <a:pt x="312" y="550"/>
                  <a:pt x="330" y="547"/>
                  <a:pt x="346" y="551"/>
                </a:cubicBezTo>
                <a:cubicBezTo>
                  <a:pt x="356" y="553"/>
                  <a:pt x="365" y="559"/>
                  <a:pt x="375" y="561"/>
                </a:cubicBezTo>
                <a:cubicBezTo>
                  <a:pt x="426" y="569"/>
                  <a:pt x="477" y="574"/>
                  <a:pt x="528" y="580"/>
                </a:cubicBezTo>
                <a:cubicBezTo>
                  <a:pt x="641" y="619"/>
                  <a:pt x="831" y="606"/>
                  <a:pt x="922" y="609"/>
                </a:cubicBezTo>
                <a:cubicBezTo>
                  <a:pt x="947" y="617"/>
                  <a:pt x="1010" y="655"/>
                  <a:pt x="1037" y="657"/>
                </a:cubicBezTo>
                <a:cubicBezTo>
                  <a:pt x="1107" y="663"/>
                  <a:pt x="1178" y="664"/>
                  <a:pt x="1248" y="667"/>
                </a:cubicBezTo>
                <a:cubicBezTo>
                  <a:pt x="1264" y="670"/>
                  <a:pt x="1280" y="672"/>
                  <a:pt x="1296" y="676"/>
                </a:cubicBezTo>
                <a:cubicBezTo>
                  <a:pt x="1325" y="684"/>
                  <a:pt x="1383" y="705"/>
                  <a:pt x="1383" y="705"/>
                </a:cubicBezTo>
                <a:cubicBezTo>
                  <a:pt x="1498" y="699"/>
                  <a:pt x="1613" y="697"/>
                  <a:pt x="1728" y="686"/>
                </a:cubicBezTo>
                <a:cubicBezTo>
                  <a:pt x="1748" y="684"/>
                  <a:pt x="1786" y="667"/>
                  <a:pt x="1786" y="667"/>
                </a:cubicBezTo>
                <a:cubicBezTo>
                  <a:pt x="1828" y="625"/>
                  <a:pt x="1845" y="608"/>
                  <a:pt x="1901" y="590"/>
                </a:cubicBezTo>
                <a:cubicBezTo>
                  <a:pt x="1939" y="565"/>
                  <a:pt x="1983" y="556"/>
                  <a:pt x="2016" y="523"/>
                </a:cubicBezTo>
                <a:cubicBezTo>
                  <a:pt x="2038" y="501"/>
                  <a:pt x="2053" y="477"/>
                  <a:pt x="2074" y="455"/>
                </a:cubicBezTo>
                <a:cubicBezTo>
                  <a:pt x="2085" y="425"/>
                  <a:pt x="2102" y="410"/>
                  <a:pt x="2112" y="379"/>
                </a:cubicBezTo>
                <a:cubicBezTo>
                  <a:pt x="2109" y="353"/>
                  <a:pt x="2110" y="327"/>
                  <a:pt x="2103" y="302"/>
                </a:cubicBezTo>
                <a:cubicBezTo>
                  <a:pt x="2100" y="291"/>
                  <a:pt x="2089" y="283"/>
                  <a:pt x="2084" y="273"/>
                </a:cubicBezTo>
                <a:cubicBezTo>
                  <a:pt x="2069" y="244"/>
                  <a:pt x="2081" y="241"/>
                  <a:pt x="2055" y="215"/>
                </a:cubicBezTo>
                <a:cubicBezTo>
                  <a:pt x="1993" y="153"/>
                  <a:pt x="1778" y="161"/>
                  <a:pt x="1748" y="158"/>
                </a:cubicBezTo>
                <a:cubicBezTo>
                  <a:pt x="1702" y="128"/>
                  <a:pt x="1730" y="143"/>
                  <a:pt x="1661" y="119"/>
                </a:cubicBezTo>
                <a:cubicBezTo>
                  <a:pt x="1636" y="110"/>
                  <a:pt x="1584" y="100"/>
                  <a:pt x="1584" y="100"/>
                </a:cubicBezTo>
                <a:cubicBezTo>
                  <a:pt x="1578" y="90"/>
                  <a:pt x="1576" y="74"/>
                  <a:pt x="1565" y="71"/>
                </a:cubicBezTo>
                <a:cubicBezTo>
                  <a:pt x="1549" y="67"/>
                  <a:pt x="1528" y="69"/>
                  <a:pt x="1517" y="81"/>
                </a:cubicBezTo>
                <a:cubicBezTo>
                  <a:pt x="1508" y="91"/>
                  <a:pt x="1543" y="81"/>
                  <a:pt x="1556" y="81"/>
                </a:cubicBezTo>
                <a:close/>
              </a:path>
            </a:pathLst>
          </a:custGeom>
          <a:gradFill rotWithShape="1">
            <a:gsLst>
              <a:gs pos="0">
                <a:srgbClr val="43FF43"/>
              </a:gs>
              <a:gs pos="100000">
                <a:srgbClr val="000000"/>
              </a:gs>
            </a:gsLst>
            <a:lin ang="18900000" scaled="1"/>
          </a:gradFill>
          <a:ln w="952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3850" y="188913"/>
            <a:ext cx="8496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663300"/>
                </a:solidFill>
                <a:latin typeface="Comic Sans MS" pitchFamily="66" charset="0"/>
              </a:rPr>
              <a:t>Примеры проявления: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95288" y="1341438"/>
            <a:ext cx="79914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FF00"/>
                </a:solidFill>
              </a:rPr>
              <a:t>2. Луна   вокруг Земли</a:t>
            </a:r>
            <a:r>
              <a:rPr lang="ru-RU" sz="3200" b="1">
                <a:solidFill>
                  <a:schemeClr val="accent2"/>
                </a:solidFill>
              </a:rPr>
              <a:t>  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95288" y="1989138"/>
            <a:ext cx="7848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FF00"/>
                </a:solidFill>
              </a:rPr>
              <a:t>3. Планеты вокруг </a:t>
            </a:r>
          </a:p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FFFF00"/>
                </a:solidFill>
              </a:rPr>
              <a:t>Солнца.</a:t>
            </a:r>
          </a:p>
        </p:txBody>
      </p:sp>
      <p:pic>
        <p:nvPicPr>
          <p:cNvPr id="17421" name="Picture 13" descr="берег"/>
          <p:cNvPicPr>
            <a:picLocks noChangeAspect="1" noChangeArrowheads="1"/>
          </p:cNvPicPr>
          <p:nvPr/>
        </p:nvPicPr>
        <p:blipFill>
          <a:blip r:embed="rId3"/>
          <a:srcRect r="8252" b="29216"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101"/>
          <a:stretch>
            <a:fillRect/>
          </a:stretch>
        </p:blipFill>
        <p:spPr bwMode="auto">
          <a:xfrm>
            <a:off x="-396875" y="2352675"/>
            <a:ext cx="9540875" cy="45053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827088" y="3213100"/>
            <a:ext cx="40322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accent2"/>
                </a:solidFill>
              </a:rPr>
              <a:t>  </a:t>
            </a:r>
            <a:r>
              <a:rPr lang="ru-RU" sz="3200" b="1">
                <a:solidFill>
                  <a:schemeClr val="accent2"/>
                </a:solidFill>
              </a:rPr>
              <a:t>1.Падение тел </a:t>
            </a:r>
          </a:p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на землю.</a:t>
            </a:r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 rot="-1345133">
            <a:off x="787400" y="2679700"/>
            <a:ext cx="7805738" cy="2471738"/>
          </a:xfrm>
          <a:prstGeom prst="ellipse">
            <a:avLst/>
          </a:prstGeom>
          <a:noFill/>
          <a:ln w="38100">
            <a:solidFill>
              <a:srgbClr val="FFFF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8101013" y="2276475"/>
            <a:ext cx="287337" cy="287338"/>
          </a:xfrm>
          <a:prstGeom prst="ellipse">
            <a:avLst/>
          </a:prstGeom>
          <a:gradFill rotWithShape="1">
            <a:gsLst>
              <a:gs pos="0">
                <a:srgbClr val="F4D5CA"/>
              </a:gs>
              <a:gs pos="100000">
                <a:srgbClr val="CC33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8" name="Oval 20"/>
          <p:cNvSpPr>
            <a:spLocks noChangeArrowheads="1"/>
          </p:cNvSpPr>
          <p:nvPr/>
        </p:nvSpPr>
        <p:spPr bwMode="auto">
          <a:xfrm>
            <a:off x="5940425" y="1628775"/>
            <a:ext cx="576263" cy="50482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663300"/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66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68313" y="6021388"/>
            <a:ext cx="8064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accent2"/>
                </a:solidFill>
              </a:rPr>
              <a:t>4. Приливы и отливы.</a:t>
            </a:r>
          </a:p>
        </p:txBody>
      </p:sp>
      <p:sp>
        <p:nvSpPr>
          <p:cNvPr id="17429" name="AutoShape 2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237288"/>
            <a:ext cx="900112" cy="360362"/>
          </a:xfrm>
          <a:prstGeom prst="actionButtonBackPrevious">
            <a:avLst/>
          </a:prstGeom>
          <a:solidFill>
            <a:srgbClr val="FFC48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8181FF"/>
              </a:solidFill>
              <a:latin typeface="Mistral" pitchFamily="66" charset="0"/>
            </a:endParaRPr>
          </a:p>
        </p:txBody>
      </p:sp>
      <p:sp>
        <p:nvSpPr>
          <p:cNvPr id="17430" name="AutoShape 22"/>
          <p:cNvSpPr>
            <a:spLocks noChangeArrowheads="1"/>
          </p:cNvSpPr>
          <p:nvPr/>
        </p:nvSpPr>
        <p:spPr bwMode="auto">
          <a:xfrm>
            <a:off x="3995738" y="2997200"/>
            <a:ext cx="1727200" cy="1584325"/>
          </a:xfrm>
          <a:prstGeom prst="irregularSeal2">
            <a:avLst/>
          </a:prstGeom>
          <a:gradFill rotWithShape="1">
            <a:gsLst>
              <a:gs pos="0">
                <a:srgbClr val="9E9E50"/>
              </a:gs>
              <a:gs pos="100000">
                <a:srgbClr val="FFFF8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4427538" y="3500438"/>
            <a:ext cx="647700" cy="647700"/>
          </a:xfrm>
          <a:prstGeom prst="ellipse">
            <a:avLst/>
          </a:prstGeom>
          <a:gradFill rotWithShape="1">
            <a:gsLst>
              <a:gs pos="0">
                <a:srgbClr val="FFFF25"/>
              </a:gs>
              <a:gs pos="100000">
                <a:srgbClr val="6F6F10"/>
              </a:gs>
            </a:gsLst>
            <a:path path="shape">
              <a:fillToRect l="50000" t="50000" r="50000" b="50000"/>
            </a:path>
          </a:gradFill>
          <a:ln w="0">
            <a:solidFill>
              <a:srgbClr val="FFFF25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61111E-6 1.56069E-6 L 3.61111E-6 0.4247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0394 C 0.02813 0.08842 -0.12864 0.26366 -0.34479 0.38356 C -0.56267 0.50717 -0.75833 0.52569 -0.78732 0.4331 C -0.81649 0.33981 -0.66736 0.17245 -0.44878 0.05139 C -0.23229 -0.06898 -0.0335 -0.09398 -0.00156 -0.00394 Z " pathEditMode="relative" rAng="4044764" ptsTypes="fffff">
                                      <p:cBhvr>
                                        <p:cTn id="78" dur="5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" y="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7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000"/>
                            </p:stCondLst>
                            <p:childTnLst>
                              <p:par>
                                <p:cTn id="120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30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000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3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6" grpId="0" animBg="1"/>
      <p:bldP spid="17426" grpId="1" animBg="1"/>
      <p:bldP spid="17427" grpId="0" animBg="1"/>
      <p:bldP spid="17427" grpId="1" animBg="1"/>
      <p:bldP spid="17410" grpId="0" animBg="1"/>
      <p:bldP spid="17410" grpId="1" animBg="1"/>
      <p:bldP spid="17412" grpId="0"/>
      <p:bldP spid="17414" grpId="0" build="allAtOnce"/>
      <p:bldP spid="17415" grpId="0" build="allAtOnce"/>
      <p:bldP spid="17413" grpId="0" build="allAtOnce"/>
      <p:bldP spid="17420" grpId="0" animBg="1"/>
      <p:bldP spid="17420" grpId="1" animBg="1"/>
      <p:bldP spid="17419" grpId="0" animBg="1"/>
      <p:bldP spid="17419" grpId="1" animBg="1"/>
      <p:bldP spid="17419" grpId="2" animBg="1"/>
      <p:bldP spid="17428" grpId="0" animBg="1"/>
      <p:bldP spid="17428" grpId="1" animBg="1"/>
      <p:bldP spid="17428" grpId="2" animBg="1"/>
      <p:bldP spid="17430" grpId="0" animBg="1"/>
      <p:bldP spid="17430" grpId="1" animBg="1"/>
      <p:bldP spid="17418" grpId="0" animBg="1"/>
      <p:bldP spid="1741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Исаак Ньюто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765175"/>
            <a:ext cx="3462337" cy="4271963"/>
          </a:xfrm>
          <a:prstGeom prst="rect">
            <a:avLst/>
          </a:prstGeom>
          <a:noFill/>
          <a:ln w="139700" cmpd="tri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39750" y="5373688"/>
            <a:ext cx="37449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>
                <a:solidFill>
                  <a:srgbClr val="800000"/>
                </a:solidFill>
              </a:rPr>
              <a:t>Исаак Ньютон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500563" y="549275"/>
            <a:ext cx="4249737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864300"/>
                </a:solidFill>
              </a:rPr>
              <a:t>«</a:t>
            </a:r>
            <a:r>
              <a:rPr lang="ru-RU" sz="2400" b="1">
                <a:solidFill>
                  <a:srgbClr val="663300"/>
                </a:solidFill>
              </a:rPr>
              <a:t>Не знаю, чем я могу показаться миру, но сам себе я кажусь только мальчиком, играющим на морском берегу и развлекающийся тем, что от поры до времени  отыскиваю камушек более увесистый, чем обыкновенный, или красивую раковину, в то время как великий океан истины расстилается передо мной неисследованным».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2051050" y="981075"/>
            <a:ext cx="1295400" cy="1295400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120E00"/>
              </a:gs>
            </a:gsLst>
            <a:lin ang="0" scaled="1"/>
          </a:gradFill>
          <a:ln w="9525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476375" y="333375"/>
            <a:ext cx="720725" cy="831850"/>
            <a:chOff x="1519" y="3067"/>
            <a:chExt cx="454" cy="481"/>
          </a:xfrm>
        </p:grpSpPr>
        <p:sp>
          <p:nvSpPr>
            <p:cNvPr id="1068" name="Text Box 14"/>
            <p:cNvSpPr txBox="1">
              <a:spLocks noChangeArrowheads="1"/>
            </p:cNvSpPr>
            <p:nvPr/>
          </p:nvSpPr>
          <p:spPr bwMode="auto">
            <a:xfrm>
              <a:off x="1519" y="3067"/>
              <a:ext cx="408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b="1">
                  <a:solidFill>
                    <a:schemeClr val="hlink"/>
                  </a:solidFill>
                </a:rPr>
                <a:t>m</a:t>
              </a:r>
              <a:endParaRPr lang="ru-RU" sz="4000" b="1">
                <a:solidFill>
                  <a:schemeClr val="hlink"/>
                </a:solidFill>
              </a:endParaRPr>
            </a:p>
          </p:txBody>
        </p:sp>
        <p:sp>
          <p:nvSpPr>
            <p:cNvPr id="1069" name="Text Box 17"/>
            <p:cNvSpPr txBox="1">
              <a:spLocks noChangeArrowheads="1"/>
            </p:cNvSpPr>
            <p:nvPr/>
          </p:nvSpPr>
          <p:spPr bwMode="auto">
            <a:xfrm>
              <a:off x="1791" y="3249"/>
              <a:ext cx="182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chemeClr val="hlink"/>
                  </a:solidFill>
                </a:rPr>
                <a:t>1</a:t>
              </a:r>
              <a:endParaRPr lang="ru-RU" sz="2800" b="1">
                <a:solidFill>
                  <a:schemeClr val="hlink"/>
                </a:solidFill>
              </a:endParaRPr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7380288" y="549275"/>
            <a:ext cx="720725" cy="808038"/>
            <a:chOff x="1519" y="3067"/>
            <a:chExt cx="454" cy="509"/>
          </a:xfrm>
        </p:grpSpPr>
        <p:sp>
          <p:nvSpPr>
            <p:cNvPr id="1066" name="Text Box 21"/>
            <p:cNvSpPr txBox="1">
              <a:spLocks noChangeArrowheads="1"/>
            </p:cNvSpPr>
            <p:nvPr/>
          </p:nvSpPr>
          <p:spPr bwMode="auto">
            <a:xfrm>
              <a:off x="1519" y="3067"/>
              <a:ext cx="40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000" b="1">
                  <a:solidFill>
                    <a:schemeClr val="hlink"/>
                  </a:solidFill>
                </a:rPr>
                <a:t>m</a:t>
              </a:r>
              <a:endParaRPr lang="ru-RU" sz="4000" b="1">
                <a:solidFill>
                  <a:schemeClr val="hlink"/>
                </a:solidFill>
              </a:endParaRPr>
            </a:p>
          </p:txBody>
        </p:sp>
        <p:sp>
          <p:nvSpPr>
            <p:cNvPr id="1067" name="Text Box 22"/>
            <p:cNvSpPr txBox="1">
              <a:spLocks noChangeArrowheads="1"/>
            </p:cNvSpPr>
            <p:nvPr/>
          </p:nvSpPr>
          <p:spPr bwMode="auto">
            <a:xfrm>
              <a:off x="1791" y="3249"/>
              <a:ext cx="18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chemeClr val="hlink"/>
                  </a:solidFill>
                </a:rPr>
                <a:t>2</a:t>
              </a:r>
              <a:endParaRPr lang="ru-RU" sz="2800" b="1">
                <a:solidFill>
                  <a:schemeClr val="hlink"/>
                </a:solidFill>
              </a:endParaRPr>
            </a:p>
          </p:txBody>
        </p:sp>
      </p:grp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2627313" y="2924175"/>
            <a:ext cx="4321175" cy="0"/>
          </a:xfrm>
          <a:prstGeom prst="line">
            <a:avLst/>
          </a:prstGeom>
          <a:noFill/>
          <a:ln w="57150">
            <a:solidFill>
              <a:srgbClr val="339966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4427538" y="2276475"/>
            <a:ext cx="6492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chemeClr val="hlink"/>
                </a:solidFill>
              </a:rPr>
              <a:t>r</a:t>
            </a:r>
            <a:endParaRPr lang="ru-RU" sz="4000" b="1">
              <a:solidFill>
                <a:schemeClr val="hlink"/>
              </a:solidFill>
            </a:endParaRPr>
          </a:p>
        </p:txBody>
      </p: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1476375" y="3500438"/>
            <a:ext cx="5616575" cy="1974850"/>
            <a:chOff x="930" y="2840"/>
            <a:chExt cx="3538" cy="1056"/>
          </a:xfrm>
        </p:grpSpPr>
        <p:sp>
          <p:nvSpPr>
            <p:cNvPr id="1055" name="Text Box 27"/>
            <p:cNvSpPr txBox="1">
              <a:spLocks noChangeArrowheads="1"/>
            </p:cNvSpPr>
            <p:nvPr/>
          </p:nvSpPr>
          <p:spPr bwMode="auto">
            <a:xfrm>
              <a:off x="930" y="2931"/>
              <a:ext cx="2187" cy="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9600" b="1">
                  <a:solidFill>
                    <a:schemeClr val="hlink"/>
                  </a:solidFill>
                </a:rPr>
                <a:t>F = G</a:t>
              </a:r>
              <a:endParaRPr lang="ru-RU" sz="9600" b="1">
                <a:solidFill>
                  <a:schemeClr val="hlink"/>
                </a:solidFill>
              </a:endParaRPr>
            </a:p>
          </p:txBody>
        </p:sp>
        <p:sp>
          <p:nvSpPr>
            <p:cNvPr id="1056" name="Line 34"/>
            <p:cNvSpPr>
              <a:spLocks noChangeShapeType="1"/>
            </p:cNvSpPr>
            <p:nvPr/>
          </p:nvSpPr>
          <p:spPr bwMode="auto">
            <a:xfrm>
              <a:off x="3117" y="3430"/>
              <a:ext cx="1351" cy="0"/>
            </a:xfrm>
            <a:prstGeom prst="line">
              <a:avLst/>
            </a:prstGeom>
            <a:noFill/>
            <a:ln w="76200">
              <a:solidFill>
                <a:srgbClr val="0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57" name="Group 36"/>
            <p:cNvGrpSpPr>
              <a:grpSpLocks/>
            </p:cNvGrpSpPr>
            <p:nvPr/>
          </p:nvGrpSpPr>
          <p:grpSpPr bwMode="auto">
            <a:xfrm>
              <a:off x="3211" y="2840"/>
              <a:ext cx="466" cy="476"/>
              <a:chOff x="1519" y="3067"/>
              <a:chExt cx="454" cy="437"/>
            </a:xfrm>
          </p:grpSpPr>
          <p:sp>
            <p:nvSpPr>
              <p:cNvPr id="1064" name="Text Box 37"/>
              <p:cNvSpPr txBox="1">
                <a:spLocks noChangeArrowheads="1"/>
              </p:cNvSpPr>
              <p:nvPr/>
            </p:nvSpPr>
            <p:spPr bwMode="auto">
              <a:xfrm>
                <a:off x="1519" y="3067"/>
                <a:ext cx="408" cy="3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4000" b="1">
                    <a:solidFill>
                      <a:schemeClr val="hlink"/>
                    </a:solidFill>
                  </a:rPr>
                  <a:t>m</a:t>
                </a:r>
                <a:endParaRPr lang="ru-RU" sz="40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1065" name="Text Box 38"/>
              <p:cNvSpPr txBox="1">
                <a:spLocks noChangeArrowheads="1"/>
              </p:cNvSpPr>
              <p:nvPr/>
            </p:nvSpPr>
            <p:spPr bwMode="auto">
              <a:xfrm>
                <a:off x="1791" y="3249"/>
                <a:ext cx="182" cy="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800" b="1">
                    <a:solidFill>
                      <a:schemeClr val="hlink"/>
                    </a:solidFill>
                  </a:rPr>
                  <a:t>1</a:t>
                </a:r>
                <a:endParaRPr lang="ru-RU" sz="2800" b="1">
                  <a:solidFill>
                    <a:schemeClr val="hlink"/>
                  </a:solidFill>
                </a:endParaRPr>
              </a:p>
            </p:txBody>
          </p:sp>
        </p:grpSp>
        <p:grpSp>
          <p:nvGrpSpPr>
            <p:cNvPr id="1058" name="Group 39"/>
            <p:cNvGrpSpPr>
              <a:grpSpLocks/>
            </p:cNvGrpSpPr>
            <p:nvPr/>
          </p:nvGrpSpPr>
          <p:grpSpPr bwMode="auto">
            <a:xfrm>
              <a:off x="3910" y="2840"/>
              <a:ext cx="466" cy="460"/>
              <a:chOff x="1519" y="3067"/>
              <a:chExt cx="454" cy="460"/>
            </a:xfrm>
          </p:grpSpPr>
          <p:sp>
            <p:nvSpPr>
              <p:cNvPr id="1062" name="Text Box 40"/>
              <p:cNvSpPr txBox="1">
                <a:spLocks noChangeArrowheads="1"/>
              </p:cNvSpPr>
              <p:nvPr/>
            </p:nvSpPr>
            <p:spPr bwMode="auto">
              <a:xfrm>
                <a:off x="1519" y="3067"/>
                <a:ext cx="408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4000" b="1">
                    <a:solidFill>
                      <a:schemeClr val="hlink"/>
                    </a:solidFill>
                  </a:rPr>
                  <a:t>m</a:t>
                </a:r>
                <a:endParaRPr lang="ru-RU" sz="40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1063" name="Text Box 41"/>
              <p:cNvSpPr txBox="1">
                <a:spLocks noChangeArrowheads="1"/>
              </p:cNvSpPr>
              <p:nvPr/>
            </p:nvSpPr>
            <p:spPr bwMode="auto">
              <a:xfrm>
                <a:off x="1791" y="3249"/>
                <a:ext cx="182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2800" b="1">
                    <a:solidFill>
                      <a:schemeClr val="hlink"/>
                    </a:solidFill>
                  </a:rPr>
                  <a:t>2</a:t>
                </a:r>
                <a:endParaRPr lang="ru-RU" sz="2800" b="1">
                  <a:solidFill>
                    <a:schemeClr val="hlink"/>
                  </a:solidFill>
                </a:endParaRPr>
              </a:p>
            </p:txBody>
          </p:sp>
        </p:grpSp>
        <p:grpSp>
          <p:nvGrpSpPr>
            <p:cNvPr id="1059" name="Group 46"/>
            <p:cNvGrpSpPr>
              <a:grpSpLocks/>
            </p:cNvGrpSpPr>
            <p:nvPr/>
          </p:nvGrpSpPr>
          <p:grpSpPr bwMode="auto">
            <a:xfrm>
              <a:off x="3583" y="3385"/>
              <a:ext cx="465" cy="511"/>
              <a:chOff x="4468" y="3022"/>
              <a:chExt cx="453" cy="511"/>
            </a:xfrm>
          </p:grpSpPr>
          <p:sp>
            <p:nvSpPr>
              <p:cNvPr id="1060" name="Text Box 43"/>
              <p:cNvSpPr txBox="1">
                <a:spLocks noChangeArrowheads="1"/>
              </p:cNvSpPr>
              <p:nvPr/>
            </p:nvSpPr>
            <p:spPr bwMode="auto">
              <a:xfrm>
                <a:off x="4468" y="3158"/>
                <a:ext cx="409" cy="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4000" b="1">
                    <a:solidFill>
                      <a:schemeClr val="hlink"/>
                    </a:solidFill>
                  </a:rPr>
                  <a:t>r</a:t>
                </a:r>
                <a:endParaRPr lang="ru-RU" sz="4000" b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1061" name="Text Box 45"/>
              <p:cNvSpPr txBox="1">
                <a:spLocks noChangeArrowheads="1"/>
              </p:cNvSpPr>
              <p:nvPr/>
            </p:nvSpPr>
            <p:spPr bwMode="auto">
              <a:xfrm>
                <a:off x="4694" y="3022"/>
                <a:ext cx="227" cy="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3200" b="1">
                    <a:solidFill>
                      <a:schemeClr val="hlink"/>
                    </a:solidFill>
                  </a:rPr>
                  <a:t>2</a:t>
                </a:r>
              </a:p>
            </p:txBody>
          </p:sp>
        </p:grpSp>
      </p:grpSp>
      <p:sp>
        <p:nvSpPr>
          <p:cNvPr id="2096" name="Line 48"/>
          <p:cNvSpPr>
            <a:spLocks noChangeShapeType="1"/>
          </p:cNvSpPr>
          <p:nvPr/>
        </p:nvSpPr>
        <p:spPr bwMode="auto">
          <a:xfrm>
            <a:off x="2627313" y="1628775"/>
            <a:ext cx="1368425" cy="0"/>
          </a:xfrm>
          <a:prstGeom prst="line">
            <a:avLst/>
          </a:prstGeom>
          <a:noFill/>
          <a:ln w="76200">
            <a:solidFill>
              <a:srgbClr val="99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8" name="Group 59"/>
          <p:cNvGrpSpPr>
            <a:grpSpLocks/>
          </p:cNvGrpSpPr>
          <p:nvPr/>
        </p:nvGrpSpPr>
        <p:grpSpPr bwMode="auto">
          <a:xfrm>
            <a:off x="3059113" y="692150"/>
            <a:ext cx="574675" cy="673100"/>
            <a:chOff x="340" y="2024"/>
            <a:chExt cx="362" cy="424"/>
          </a:xfrm>
        </p:grpSpPr>
        <p:sp>
          <p:nvSpPr>
            <p:cNvPr id="1052" name="Text Box 51"/>
            <p:cNvSpPr txBox="1">
              <a:spLocks noChangeArrowheads="1"/>
            </p:cNvSpPr>
            <p:nvPr/>
          </p:nvSpPr>
          <p:spPr bwMode="auto">
            <a:xfrm>
              <a:off x="340" y="2024"/>
              <a:ext cx="31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6C0000"/>
                  </a:solidFill>
                </a:rPr>
                <a:t> </a:t>
              </a:r>
              <a:r>
                <a:rPr lang="en-US" sz="3200" b="1">
                  <a:solidFill>
                    <a:srgbClr val="6C0000"/>
                  </a:solidFill>
                </a:rPr>
                <a:t>F</a:t>
              </a:r>
              <a:endParaRPr lang="ru-RU" sz="3200" b="1">
                <a:solidFill>
                  <a:srgbClr val="6C0000"/>
                </a:solidFill>
              </a:endParaRPr>
            </a:p>
          </p:txBody>
        </p:sp>
        <p:sp>
          <p:nvSpPr>
            <p:cNvPr id="1053" name="Line 52"/>
            <p:cNvSpPr>
              <a:spLocks noChangeShapeType="1"/>
            </p:cNvSpPr>
            <p:nvPr/>
          </p:nvSpPr>
          <p:spPr bwMode="auto">
            <a:xfrm>
              <a:off x="431" y="2024"/>
              <a:ext cx="181" cy="0"/>
            </a:xfrm>
            <a:prstGeom prst="line">
              <a:avLst/>
            </a:prstGeom>
            <a:noFill/>
            <a:ln w="38100">
              <a:solidFill>
                <a:srgbClr val="6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Text Box 55"/>
            <p:cNvSpPr txBox="1">
              <a:spLocks noChangeArrowheads="1"/>
            </p:cNvSpPr>
            <p:nvPr/>
          </p:nvSpPr>
          <p:spPr bwMode="auto">
            <a:xfrm>
              <a:off x="521" y="2160"/>
              <a:ext cx="1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6C0000"/>
                  </a:solidFill>
                </a:rPr>
                <a:t>1</a:t>
              </a:r>
              <a:endParaRPr lang="ru-RU" sz="2400" b="1">
                <a:solidFill>
                  <a:srgbClr val="6C0000"/>
                </a:solidFill>
              </a:endParaRPr>
            </a:p>
          </p:txBody>
        </p:sp>
      </p:grpSp>
      <p:grpSp>
        <p:nvGrpSpPr>
          <p:cNvPr id="9" name="Group 58"/>
          <p:cNvGrpSpPr>
            <a:grpSpLocks/>
          </p:cNvGrpSpPr>
          <p:nvPr/>
        </p:nvGrpSpPr>
        <p:grpSpPr bwMode="auto">
          <a:xfrm>
            <a:off x="5651500" y="692150"/>
            <a:ext cx="649288" cy="665163"/>
            <a:chOff x="4921" y="2795"/>
            <a:chExt cx="409" cy="435"/>
          </a:xfrm>
        </p:grpSpPr>
        <p:sp>
          <p:nvSpPr>
            <p:cNvPr id="1049" name="Text Box 54"/>
            <p:cNvSpPr txBox="1">
              <a:spLocks noChangeArrowheads="1"/>
            </p:cNvSpPr>
            <p:nvPr/>
          </p:nvSpPr>
          <p:spPr bwMode="auto">
            <a:xfrm>
              <a:off x="4921" y="2795"/>
              <a:ext cx="317" cy="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b="1">
                  <a:solidFill>
                    <a:srgbClr val="6C0000"/>
                  </a:solidFill>
                </a:rPr>
                <a:t> </a:t>
              </a:r>
              <a:r>
                <a:rPr lang="en-US" sz="3200" b="1">
                  <a:solidFill>
                    <a:srgbClr val="6C0000"/>
                  </a:solidFill>
                </a:rPr>
                <a:t>F</a:t>
              </a:r>
              <a:endParaRPr lang="ru-RU" sz="3200" b="1">
                <a:solidFill>
                  <a:srgbClr val="6C0000"/>
                </a:solidFill>
              </a:endParaRPr>
            </a:p>
          </p:txBody>
        </p:sp>
        <p:sp>
          <p:nvSpPr>
            <p:cNvPr id="1050" name="Line 56"/>
            <p:cNvSpPr>
              <a:spLocks noChangeShapeType="1"/>
            </p:cNvSpPr>
            <p:nvPr/>
          </p:nvSpPr>
          <p:spPr bwMode="auto">
            <a:xfrm>
              <a:off x="5012" y="2795"/>
              <a:ext cx="181" cy="0"/>
            </a:xfrm>
            <a:prstGeom prst="line">
              <a:avLst/>
            </a:prstGeom>
            <a:noFill/>
            <a:ln w="38100">
              <a:solidFill>
                <a:srgbClr val="6C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Text Box 57"/>
            <p:cNvSpPr txBox="1">
              <a:spLocks noChangeArrowheads="1"/>
            </p:cNvSpPr>
            <p:nvPr/>
          </p:nvSpPr>
          <p:spPr bwMode="auto">
            <a:xfrm>
              <a:off x="5103" y="2931"/>
              <a:ext cx="227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990000"/>
                  </a:solidFill>
                </a:rPr>
                <a:t>2</a:t>
              </a:r>
              <a:endParaRPr lang="ru-RU" sz="2400" b="1">
                <a:solidFill>
                  <a:srgbClr val="990000"/>
                </a:solidFill>
              </a:endParaRPr>
            </a:p>
          </p:txBody>
        </p:sp>
      </p:grpSp>
      <p:grpSp>
        <p:nvGrpSpPr>
          <p:cNvPr id="10" name="Group 68"/>
          <p:cNvGrpSpPr>
            <a:grpSpLocks/>
          </p:cNvGrpSpPr>
          <p:nvPr/>
        </p:nvGrpSpPr>
        <p:grpSpPr bwMode="auto">
          <a:xfrm>
            <a:off x="395288" y="5300663"/>
            <a:ext cx="8748712" cy="1273175"/>
            <a:chOff x="249" y="3339"/>
            <a:chExt cx="5511" cy="802"/>
          </a:xfrm>
        </p:grpSpPr>
        <p:sp>
          <p:nvSpPr>
            <p:cNvPr id="1045" name="Text Box 62"/>
            <p:cNvSpPr txBox="1">
              <a:spLocks noChangeArrowheads="1"/>
            </p:cNvSpPr>
            <p:nvPr/>
          </p:nvSpPr>
          <p:spPr bwMode="auto">
            <a:xfrm>
              <a:off x="249" y="3430"/>
              <a:ext cx="5511" cy="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sz="3600" b="1">
                  <a:solidFill>
                    <a:srgbClr val="008080"/>
                  </a:solidFill>
                </a:rPr>
                <a:t>G</a:t>
              </a:r>
              <a:r>
                <a:rPr lang="ru-RU" sz="3200" b="1">
                  <a:solidFill>
                    <a:srgbClr val="008080"/>
                  </a:solidFill>
                </a:rPr>
                <a:t> = 6,67  10    Н м  / кг  – гравитационная постоянная</a:t>
              </a:r>
            </a:p>
          </p:txBody>
        </p:sp>
        <p:graphicFrame>
          <p:nvGraphicFramePr>
            <p:cNvPr id="1026" name="Object 63"/>
            <p:cNvGraphicFramePr>
              <a:graphicFrameLocks noChangeAspect="1"/>
            </p:cNvGraphicFramePr>
            <p:nvPr/>
          </p:nvGraphicFramePr>
          <p:xfrm>
            <a:off x="2517" y="3657"/>
            <a:ext cx="72" cy="72"/>
          </p:xfrm>
          <a:graphic>
            <a:graphicData uri="http://schemas.openxmlformats.org/presentationml/2006/ole">
              <p:oleObj spid="_x0000_s1026" name="Формула" r:id="rId3" imgW="114120" imgH="114120" progId="Equation.3">
                <p:embed/>
              </p:oleObj>
            </a:graphicData>
          </a:graphic>
        </p:graphicFrame>
        <p:graphicFrame>
          <p:nvGraphicFramePr>
            <p:cNvPr id="1027" name="Object 64"/>
            <p:cNvGraphicFramePr>
              <a:graphicFrameLocks noChangeAspect="1"/>
            </p:cNvGraphicFramePr>
            <p:nvPr/>
          </p:nvGraphicFramePr>
          <p:xfrm>
            <a:off x="1655" y="3612"/>
            <a:ext cx="91" cy="91"/>
          </p:xfrm>
          <a:graphic>
            <a:graphicData uri="http://schemas.openxmlformats.org/presentationml/2006/ole">
              <p:oleObj spid="_x0000_s1027" name="Формула" r:id="rId4" imgW="114120" imgH="114120" progId="Equation.3">
                <p:embed/>
              </p:oleObj>
            </a:graphicData>
          </a:graphic>
        </p:graphicFrame>
        <p:sp>
          <p:nvSpPr>
            <p:cNvPr id="1046" name="Text Box 65"/>
            <p:cNvSpPr txBox="1">
              <a:spLocks noChangeArrowheads="1"/>
            </p:cNvSpPr>
            <p:nvPr/>
          </p:nvSpPr>
          <p:spPr bwMode="auto">
            <a:xfrm>
              <a:off x="1927" y="3339"/>
              <a:ext cx="5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008080"/>
                  </a:solidFill>
                </a:rPr>
                <a:t>-11</a:t>
              </a:r>
            </a:p>
          </p:txBody>
        </p:sp>
        <p:sp>
          <p:nvSpPr>
            <p:cNvPr id="1047" name="Text Box 66"/>
            <p:cNvSpPr txBox="1">
              <a:spLocks noChangeArrowheads="1"/>
            </p:cNvSpPr>
            <p:nvPr/>
          </p:nvSpPr>
          <p:spPr bwMode="auto">
            <a:xfrm>
              <a:off x="2699" y="3385"/>
              <a:ext cx="22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008080"/>
                  </a:solidFill>
                </a:rPr>
                <a:t>2</a:t>
              </a:r>
            </a:p>
          </p:txBody>
        </p:sp>
        <p:sp>
          <p:nvSpPr>
            <p:cNvPr id="1048" name="Rectangle 67"/>
            <p:cNvSpPr>
              <a:spLocks noChangeArrowheads="1"/>
            </p:cNvSpPr>
            <p:nvPr/>
          </p:nvSpPr>
          <p:spPr bwMode="auto">
            <a:xfrm>
              <a:off x="3243" y="3385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>
                  <a:solidFill>
                    <a:srgbClr val="008080"/>
                  </a:solidFill>
                </a:rPr>
                <a:t>2</a:t>
              </a:r>
            </a:p>
          </p:txBody>
        </p:sp>
      </p:grpSp>
      <p:sp>
        <p:nvSpPr>
          <p:cNvPr id="2123" name="Text Box 75"/>
          <p:cNvSpPr txBox="1">
            <a:spLocks noChangeArrowheads="1"/>
          </p:cNvSpPr>
          <p:nvPr/>
        </p:nvSpPr>
        <p:spPr bwMode="auto">
          <a:xfrm>
            <a:off x="179388" y="188913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4B5AA"/>
                </a:solidFill>
              </a:rPr>
              <a:t>Тела притягиваются друг к другу с силой, прямо пропорциональной массе каждого из них и обратно пропорциональной квадрату расстояния между ними:</a:t>
            </a:r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6443663" y="1125538"/>
            <a:ext cx="936625" cy="93662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3175">
            <a:solidFill>
              <a:srgbClr val="0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2627313" y="1628775"/>
            <a:ext cx="0" cy="1655763"/>
          </a:xfrm>
          <a:prstGeom prst="line">
            <a:avLst/>
          </a:prstGeom>
          <a:noFill/>
          <a:ln w="38100">
            <a:solidFill>
              <a:srgbClr val="33996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6948488" y="1628775"/>
            <a:ext cx="0" cy="1655763"/>
          </a:xfrm>
          <a:prstGeom prst="line">
            <a:avLst/>
          </a:prstGeom>
          <a:noFill/>
          <a:ln w="38100">
            <a:solidFill>
              <a:srgbClr val="33996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08" name="Line 60"/>
          <p:cNvSpPr>
            <a:spLocks noChangeShapeType="1"/>
          </p:cNvSpPr>
          <p:nvPr/>
        </p:nvSpPr>
        <p:spPr bwMode="auto">
          <a:xfrm>
            <a:off x="2627313" y="1628775"/>
            <a:ext cx="4249737" cy="0"/>
          </a:xfrm>
          <a:prstGeom prst="line">
            <a:avLst/>
          </a:prstGeom>
          <a:noFill/>
          <a:ln w="9525">
            <a:solidFill>
              <a:srgbClr val="99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7" name="Line 49"/>
          <p:cNvSpPr>
            <a:spLocks noChangeShapeType="1"/>
          </p:cNvSpPr>
          <p:nvPr/>
        </p:nvSpPr>
        <p:spPr bwMode="auto">
          <a:xfrm flipH="1">
            <a:off x="5651500" y="1628775"/>
            <a:ext cx="1295400" cy="0"/>
          </a:xfrm>
          <a:prstGeom prst="line">
            <a:avLst/>
          </a:prstGeom>
          <a:noFill/>
          <a:ln w="76200">
            <a:solidFill>
              <a:srgbClr val="99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23" presetClass="emph" presetSubtype="0" fill="hold" grpId="1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10" dur="5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1" dur="5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 animBg="1"/>
      <p:bldP spid="2073" grpId="0" animBg="1"/>
      <p:bldP spid="2073" grpId="1" animBg="1"/>
      <p:bldP spid="2074" grpId="0"/>
      <p:bldP spid="2074" grpId="1"/>
      <p:bldP spid="2096" grpId="0" animBg="1"/>
      <p:bldP spid="2096" grpId="1" animBg="1"/>
      <p:bldP spid="2123" grpId="0"/>
      <p:bldP spid="2123" grpId="1"/>
      <p:bldP spid="2060" grpId="0" animBg="1"/>
      <p:bldP spid="2071" grpId="0" animBg="1"/>
      <p:bldP spid="2071" grpId="1" animBg="1"/>
      <p:bldP spid="2072" grpId="0" animBg="1"/>
      <p:bldP spid="2072" grpId="1" animBg="1"/>
      <p:bldP spid="2108" grpId="0" animBg="1"/>
      <p:bldP spid="2108" grpId="1" animBg="1"/>
      <p:bldP spid="2097" grpId="0" animBg="1"/>
      <p:bldP spid="2097" grpId="1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1886</TotalTime>
  <Words>859</Words>
  <Application>Microsoft Office PowerPoint</Application>
  <PresentationFormat>Экран (4:3)</PresentationFormat>
  <Paragraphs>233</Paragraphs>
  <Slides>28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41" baseType="lpstr">
      <vt:lpstr>Arial</vt:lpstr>
      <vt:lpstr>Calibri</vt:lpstr>
      <vt:lpstr>Bookman Old Style</vt:lpstr>
      <vt:lpstr>Comic Sans MS</vt:lpstr>
      <vt:lpstr>Symbol</vt:lpstr>
      <vt:lpstr>Mistral</vt:lpstr>
      <vt:lpstr>a_SimplerCm</vt:lpstr>
      <vt:lpstr>Arial Black</vt:lpstr>
      <vt:lpstr>Wingdings</vt:lpstr>
      <vt:lpstr>Wingdings 2</vt:lpstr>
      <vt:lpstr>Bernard MT Condensed</vt:lpstr>
      <vt:lpstr>Оформление по умолчанию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Боровик Наталья</dc:creator>
  <cp:lastModifiedBy>Наталья</cp:lastModifiedBy>
  <cp:revision>37</cp:revision>
  <dcterms:created xsi:type="dcterms:W3CDTF">2006-11-05T08:00:16Z</dcterms:created>
  <dcterms:modified xsi:type="dcterms:W3CDTF">2017-01-21T19:24:19Z</dcterms:modified>
</cp:coreProperties>
</file>